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256" r:id="rId2"/>
    <p:sldId id="262" r:id="rId3"/>
    <p:sldId id="261" r:id="rId4"/>
    <p:sldId id="339" r:id="rId5"/>
    <p:sldId id="389" r:id="rId6"/>
    <p:sldId id="390" r:id="rId7"/>
    <p:sldId id="406" r:id="rId8"/>
    <p:sldId id="407" r:id="rId9"/>
    <p:sldId id="263" r:id="rId10"/>
    <p:sldId id="372" r:id="rId11"/>
    <p:sldId id="427" r:id="rId12"/>
    <p:sldId id="366" r:id="rId13"/>
    <p:sldId id="334" r:id="rId14"/>
    <p:sldId id="405" r:id="rId15"/>
    <p:sldId id="402" r:id="rId16"/>
    <p:sldId id="403" r:id="rId17"/>
    <p:sldId id="404" r:id="rId18"/>
    <p:sldId id="401" r:id="rId19"/>
    <p:sldId id="371" r:id="rId20"/>
    <p:sldId id="369" r:id="rId21"/>
    <p:sldId id="387" r:id="rId22"/>
    <p:sldId id="333" r:id="rId23"/>
    <p:sldId id="400" r:id="rId24"/>
    <p:sldId id="340" r:id="rId25"/>
    <p:sldId id="362" r:id="rId26"/>
    <p:sldId id="355" r:id="rId27"/>
    <p:sldId id="363" r:id="rId28"/>
    <p:sldId id="356" r:id="rId29"/>
    <p:sldId id="357" r:id="rId30"/>
    <p:sldId id="358" r:id="rId31"/>
    <p:sldId id="359" r:id="rId32"/>
    <p:sldId id="360" r:id="rId33"/>
    <p:sldId id="361" r:id="rId34"/>
    <p:sldId id="354" r:id="rId35"/>
    <p:sldId id="365" r:id="rId36"/>
    <p:sldId id="342" r:id="rId37"/>
    <p:sldId id="391" r:id="rId38"/>
    <p:sldId id="292" r:id="rId39"/>
    <p:sldId id="370" r:id="rId40"/>
    <p:sldId id="314" r:id="rId41"/>
    <p:sldId id="351" r:id="rId42"/>
    <p:sldId id="408" r:id="rId43"/>
    <p:sldId id="264" r:id="rId44"/>
    <p:sldId id="377" r:id="rId45"/>
    <p:sldId id="281" r:id="rId46"/>
    <p:sldId id="312" r:id="rId47"/>
    <p:sldId id="274" r:id="rId48"/>
    <p:sldId id="305" r:id="rId49"/>
    <p:sldId id="311" r:id="rId50"/>
    <p:sldId id="303" r:id="rId51"/>
    <p:sldId id="304" r:id="rId52"/>
    <p:sldId id="267" r:id="rId53"/>
    <p:sldId id="323" r:id="rId54"/>
    <p:sldId id="324" r:id="rId55"/>
    <p:sldId id="364" r:id="rId56"/>
    <p:sldId id="373" r:id="rId57"/>
    <p:sldId id="379" r:id="rId58"/>
    <p:sldId id="378" r:id="rId59"/>
    <p:sldId id="336" r:id="rId60"/>
    <p:sldId id="392" r:id="rId61"/>
    <p:sldId id="347" r:id="rId62"/>
    <p:sldId id="345" r:id="rId63"/>
    <p:sldId id="346" r:id="rId64"/>
    <p:sldId id="348" r:id="rId65"/>
    <p:sldId id="352" r:id="rId66"/>
    <p:sldId id="353" r:id="rId67"/>
    <p:sldId id="417" r:id="rId68"/>
    <p:sldId id="416" r:id="rId69"/>
    <p:sldId id="393" r:id="rId70"/>
    <p:sldId id="376" r:id="rId71"/>
    <p:sldId id="409" r:id="rId72"/>
    <p:sldId id="350" r:id="rId73"/>
    <p:sldId id="415" r:id="rId74"/>
    <p:sldId id="413" r:id="rId75"/>
    <p:sldId id="414" r:id="rId76"/>
    <p:sldId id="380" r:id="rId77"/>
    <p:sldId id="396" r:id="rId78"/>
    <p:sldId id="397" r:id="rId79"/>
    <p:sldId id="266" r:id="rId80"/>
    <p:sldId id="374" r:id="rId81"/>
    <p:sldId id="338" r:id="rId82"/>
    <p:sldId id="421" r:id="rId83"/>
    <p:sldId id="428" r:id="rId84"/>
    <p:sldId id="429" r:id="rId85"/>
    <p:sldId id="419" r:id="rId86"/>
    <p:sldId id="418" r:id="rId87"/>
    <p:sldId id="422" r:id="rId88"/>
    <p:sldId id="432" r:id="rId89"/>
    <p:sldId id="420" r:id="rId90"/>
    <p:sldId id="431" r:id="rId91"/>
    <p:sldId id="375" r:id="rId9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re" id="{A377DEEC-7C96-428E-8E8B-42CE37A2D7BC}">
          <p14:sldIdLst>
            <p14:sldId id="256"/>
          </p14:sldIdLst>
        </p14:section>
        <p14:section name="Introduction" id="{0225550C-F1D7-4252-AA62-484B2EA27F9C}">
          <p14:sldIdLst>
            <p14:sldId id="262"/>
            <p14:sldId id="261"/>
            <p14:sldId id="339"/>
            <p14:sldId id="389"/>
            <p14:sldId id="390"/>
            <p14:sldId id="406"/>
            <p14:sldId id="407"/>
            <p14:sldId id="263"/>
            <p14:sldId id="372"/>
            <p14:sldId id="427"/>
          </p14:sldIdLst>
        </p14:section>
        <p14:section name="State of the art" id="{617CD42D-BADD-49AE-8161-AF51F26955C1}">
          <p14:sldIdLst>
            <p14:sldId id="366"/>
            <p14:sldId id="334"/>
            <p14:sldId id="405"/>
            <p14:sldId id="402"/>
            <p14:sldId id="403"/>
            <p14:sldId id="404"/>
            <p14:sldId id="401"/>
            <p14:sldId id="371"/>
          </p14:sldIdLst>
        </p14:section>
        <p14:section name="Methodology" id="{73CA1A8E-DC0D-449A-A724-7321A05E9DA3}">
          <p14:sldIdLst>
            <p14:sldId id="369"/>
            <p14:sldId id="387"/>
            <p14:sldId id="333"/>
            <p14:sldId id="400"/>
            <p14:sldId id="340"/>
            <p14:sldId id="362"/>
            <p14:sldId id="355"/>
            <p14:sldId id="363"/>
            <p14:sldId id="356"/>
            <p14:sldId id="357"/>
            <p14:sldId id="358"/>
            <p14:sldId id="359"/>
            <p14:sldId id="360"/>
            <p14:sldId id="361"/>
            <p14:sldId id="354"/>
            <p14:sldId id="365"/>
            <p14:sldId id="342"/>
            <p14:sldId id="391"/>
            <p14:sldId id="292"/>
            <p14:sldId id="370"/>
            <p14:sldId id="314"/>
            <p14:sldId id="351"/>
            <p14:sldId id="408"/>
          </p14:sldIdLst>
        </p14:section>
        <p14:section name="Land Use classification results" id="{3B9C2512-5BED-4D64-AE69-75BADC9706AF}">
          <p14:sldIdLst>
            <p14:sldId id="264"/>
            <p14:sldId id="377"/>
            <p14:sldId id="281"/>
            <p14:sldId id="312"/>
            <p14:sldId id="274"/>
            <p14:sldId id="305"/>
            <p14:sldId id="311"/>
            <p14:sldId id="303"/>
            <p14:sldId id="304"/>
            <p14:sldId id="267"/>
            <p14:sldId id="323"/>
            <p14:sldId id="324"/>
            <p14:sldId id="364"/>
            <p14:sldId id="373"/>
            <p14:sldId id="379"/>
          </p14:sldIdLst>
        </p14:section>
        <p14:section name="Change detection Results" id="{D1395922-3D8B-4F17-9178-2B665CE2BF5D}">
          <p14:sldIdLst>
            <p14:sldId id="378"/>
            <p14:sldId id="336"/>
            <p14:sldId id="392"/>
            <p14:sldId id="347"/>
            <p14:sldId id="345"/>
            <p14:sldId id="346"/>
            <p14:sldId id="348"/>
            <p14:sldId id="352"/>
            <p14:sldId id="353"/>
            <p14:sldId id="417"/>
            <p14:sldId id="416"/>
            <p14:sldId id="393"/>
            <p14:sldId id="376"/>
            <p14:sldId id="409"/>
            <p14:sldId id="350"/>
            <p14:sldId id="415"/>
            <p14:sldId id="413"/>
            <p14:sldId id="414"/>
            <p14:sldId id="380"/>
            <p14:sldId id="396"/>
            <p14:sldId id="397"/>
          </p14:sldIdLst>
        </p14:section>
        <p14:section name="Conclusion" id="{526A68EE-2E2A-4DF7-B216-700D9E55E5EF}">
          <p14:sldIdLst>
            <p14:sldId id="266"/>
            <p14:sldId id="374"/>
            <p14:sldId id="338"/>
            <p14:sldId id="421"/>
            <p14:sldId id="428"/>
            <p14:sldId id="429"/>
            <p14:sldId id="419"/>
            <p14:sldId id="418"/>
            <p14:sldId id="422"/>
            <p14:sldId id="432"/>
            <p14:sldId id="420"/>
            <p14:sldId id="431"/>
            <p14:sldId id="37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B9C9"/>
    <a:srgbClr val="5757FF"/>
    <a:srgbClr val="0E0E0E"/>
    <a:srgbClr val="F5F5F5"/>
    <a:srgbClr val="70AD47"/>
    <a:srgbClr val="0000FF"/>
    <a:srgbClr val="A3D20B"/>
    <a:srgbClr val="FFFF00"/>
    <a:srgbClr val="FF0000"/>
    <a:srgbClr val="4BB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88" autoAdjust="0"/>
    <p:restoredTop sz="79788" autoAdjust="0"/>
  </p:normalViewPr>
  <p:slideViewPr>
    <p:cSldViewPr snapToGrid="0">
      <p:cViewPr varScale="1">
        <p:scale>
          <a:sx n="91" d="100"/>
          <a:sy n="91" d="100"/>
        </p:scale>
        <p:origin x="82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206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1CD261-D15F-4D40-9809-D4BE770455F3}" type="doc">
      <dgm:prSet loTypeId="urn:microsoft.com/office/officeart/2005/8/layout/lProcess1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fr-FR"/>
        </a:p>
      </dgm:t>
    </dgm:pt>
    <dgm:pt modelId="{0152B035-DEE5-42AB-B7CE-B9B6BE6DD3B7}">
      <dgm:prSet phldrT="[Texte]" custT="1"/>
      <dgm:spPr/>
      <dgm:t>
        <a:bodyPr/>
        <a:lstStyle/>
        <a:p>
          <a:r>
            <a:rPr lang="fr-FR" sz="4400" b="1" dirty="0" err="1"/>
            <a:t>Automatic</a:t>
          </a:r>
          <a:br>
            <a:rPr lang="fr-FR" sz="4400" b="1" dirty="0"/>
          </a:br>
          <a:r>
            <a:rPr lang="fr-FR" sz="4400" b="1" dirty="0"/>
            <a:t>LU change </a:t>
          </a:r>
          <a:r>
            <a:rPr lang="fr-FR" sz="4400" b="1" dirty="0" err="1"/>
            <a:t>detection</a:t>
          </a:r>
          <a:endParaRPr lang="fr-FR" sz="4400" dirty="0"/>
        </a:p>
      </dgm:t>
    </dgm:pt>
    <dgm:pt modelId="{7BF8EDEC-05A2-409C-8360-48C6D8013C9C}" type="parTrans" cxnId="{0E2388BC-96CD-42F6-B933-63132CAA9CF9}">
      <dgm:prSet/>
      <dgm:spPr/>
      <dgm:t>
        <a:bodyPr/>
        <a:lstStyle/>
        <a:p>
          <a:endParaRPr lang="fr-FR"/>
        </a:p>
      </dgm:t>
    </dgm:pt>
    <dgm:pt modelId="{A9935990-D388-42F7-8B39-A38983DEA0CB}" type="sibTrans" cxnId="{0E2388BC-96CD-42F6-B933-63132CAA9CF9}">
      <dgm:prSet/>
      <dgm:spPr/>
      <dgm:t>
        <a:bodyPr/>
        <a:lstStyle/>
        <a:p>
          <a:endParaRPr lang="fr-FR"/>
        </a:p>
      </dgm:t>
    </dgm:pt>
    <dgm:pt modelId="{D63A8EA4-8B14-433F-81EB-C5A9CF8A52F5}">
      <dgm:prSet phldrT="[Texte]" custT="1"/>
      <dgm:spPr/>
      <dgm:t>
        <a:bodyPr/>
        <a:lstStyle/>
        <a:p>
          <a:r>
            <a:rPr lang="fr-FR" sz="4400" b="1" dirty="0" err="1"/>
            <a:t>Automatic</a:t>
          </a:r>
          <a:br>
            <a:rPr lang="fr-FR" sz="4400" b="1" dirty="0"/>
          </a:br>
          <a:r>
            <a:rPr lang="fr-FR" sz="4400" b="1" dirty="0"/>
            <a:t>LU classification</a:t>
          </a:r>
          <a:endParaRPr lang="fr-FR" sz="4400" dirty="0"/>
        </a:p>
      </dgm:t>
    </dgm:pt>
    <dgm:pt modelId="{F1467E00-AB5F-47CA-98C2-C51577CAC5CE}" type="sibTrans" cxnId="{A9AE5980-E661-4BA6-9A5E-E5611A91A6FE}">
      <dgm:prSet/>
      <dgm:spPr/>
      <dgm:t>
        <a:bodyPr/>
        <a:lstStyle/>
        <a:p>
          <a:endParaRPr lang="fr-FR"/>
        </a:p>
      </dgm:t>
    </dgm:pt>
    <dgm:pt modelId="{129957F2-E327-4967-8641-88704CF0FD96}" type="parTrans" cxnId="{A9AE5980-E661-4BA6-9A5E-E5611A91A6FE}">
      <dgm:prSet/>
      <dgm:spPr/>
      <dgm:t>
        <a:bodyPr/>
        <a:lstStyle/>
        <a:p>
          <a:endParaRPr lang="fr-FR"/>
        </a:p>
      </dgm:t>
    </dgm:pt>
    <dgm:pt modelId="{76A910F4-7348-4EDC-BA87-BA96E864ACBB}">
      <dgm:prSet phldrT="[Texte]"/>
      <dgm:spPr>
        <a:solidFill>
          <a:srgbClr val="70AD47"/>
        </a:solidFill>
      </dgm:spPr>
      <dgm:t>
        <a:bodyPr/>
        <a:lstStyle/>
        <a:p>
          <a:r>
            <a:rPr lang="fr-FR" b="1" dirty="0"/>
            <a:t>To </a:t>
          </a:r>
          <a:r>
            <a:rPr lang="fr-FR" b="1" dirty="0" err="1"/>
            <a:t>produce</a:t>
          </a:r>
          <a:r>
            <a:rPr lang="fr-FR" b="1" dirty="0"/>
            <a:t> LU </a:t>
          </a:r>
          <a:r>
            <a:rPr lang="fr-FR" b="1" dirty="0" err="1"/>
            <a:t>maps</a:t>
          </a:r>
          <a:endParaRPr lang="fr-FR" b="1" dirty="0"/>
        </a:p>
      </dgm:t>
    </dgm:pt>
    <dgm:pt modelId="{F0215EB7-EE54-402F-A749-20AA7F17562C}" type="sibTrans" cxnId="{B2436F65-D48A-4228-9AB9-5052250CAFE3}">
      <dgm:prSet/>
      <dgm:spPr/>
      <dgm:t>
        <a:bodyPr/>
        <a:lstStyle/>
        <a:p>
          <a:endParaRPr lang="fr-FR"/>
        </a:p>
      </dgm:t>
    </dgm:pt>
    <dgm:pt modelId="{011F3B84-9FA7-4EA2-B482-02FB90E28259}" type="parTrans" cxnId="{B2436F65-D48A-4228-9AB9-5052250CAFE3}">
      <dgm:prSet/>
      <dgm:spPr>
        <a:solidFill>
          <a:srgbClr val="A3D20B"/>
        </a:solidFill>
      </dgm:spPr>
      <dgm:t>
        <a:bodyPr/>
        <a:lstStyle/>
        <a:p>
          <a:endParaRPr lang="fr-FR"/>
        </a:p>
      </dgm:t>
    </dgm:pt>
    <dgm:pt modelId="{37B8975D-2AD0-423A-9110-A6395E2498D3}">
      <dgm:prSet phldrT="[Texte]"/>
      <dgm:spPr>
        <a:solidFill>
          <a:srgbClr val="70AD47">
            <a:alpha val="90000"/>
          </a:srgbClr>
        </a:solidFill>
      </dgm:spPr>
      <dgm:t>
        <a:bodyPr/>
        <a:lstStyle/>
        <a:p>
          <a:r>
            <a:rPr lang="fr-FR" b="1" dirty="0"/>
            <a:t>To update LU </a:t>
          </a:r>
          <a:r>
            <a:rPr lang="fr-FR" b="1" dirty="0" err="1"/>
            <a:t>maps</a:t>
          </a:r>
          <a:endParaRPr lang="fr-FR" b="1" dirty="0"/>
        </a:p>
      </dgm:t>
    </dgm:pt>
    <dgm:pt modelId="{E4706307-70F5-4BDE-A7C4-B9D1A2EF253C}" type="sibTrans" cxnId="{4924BA64-8697-44BA-98FA-7C421100A6ED}">
      <dgm:prSet/>
      <dgm:spPr/>
      <dgm:t>
        <a:bodyPr/>
        <a:lstStyle/>
        <a:p>
          <a:endParaRPr lang="fr-FR"/>
        </a:p>
      </dgm:t>
    </dgm:pt>
    <dgm:pt modelId="{9F507219-EBE8-4AB1-84C6-4C3382DA1911}" type="parTrans" cxnId="{4924BA64-8697-44BA-98FA-7C421100A6ED}">
      <dgm:prSet/>
      <dgm:spPr>
        <a:solidFill>
          <a:srgbClr val="A3D20B"/>
        </a:solidFill>
      </dgm:spPr>
      <dgm:t>
        <a:bodyPr/>
        <a:lstStyle/>
        <a:p>
          <a:endParaRPr lang="fr-FR"/>
        </a:p>
      </dgm:t>
    </dgm:pt>
    <dgm:pt modelId="{7AC84FF2-F3EB-41FA-885A-6865CA2A67AF}" type="pres">
      <dgm:prSet presAssocID="{8F1CD261-D15F-4D40-9809-D4BE770455F3}" presName="Name0" presStyleCnt="0">
        <dgm:presLayoutVars>
          <dgm:dir/>
          <dgm:animLvl val="lvl"/>
          <dgm:resizeHandles val="exact"/>
        </dgm:presLayoutVars>
      </dgm:prSet>
      <dgm:spPr/>
    </dgm:pt>
    <dgm:pt modelId="{5F1B3F93-C8D2-41E7-8D44-2011FF8E3FBF}" type="pres">
      <dgm:prSet presAssocID="{D63A8EA4-8B14-433F-81EB-C5A9CF8A52F5}" presName="vertFlow" presStyleCnt="0"/>
      <dgm:spPr/>
    </dgm:pt>
    <dgm:pt modelId="{DDEFC6B6-9C5D-4147-B6AD-E37E269FF5BE}" type="pres">
      <dgm:prSet presAssocID="{D63A8EA4-8B14-433F-81EB-C5A9CF8A52F5}" presName="header" presStyleLbl="node1" presStyleIdx="0" presStyleCnt="2"/>
      <dgm:spPr/>
    </dgm:pt>
    <dgm:pt modelId="{690F7A8F-F7D4-4C83-AB6B-7986FB9B48B6}" type="pres">
      <dgm:prSet presAssocID="{011F3B84-9FA7-4EA2-B482-02FB90E28259}" presName="parTrans" presStyleLbl="sibTrans2D1" presStyleIdx="0" presStyleCnt="2"/>
      <dgm:spPr/>
    </dgm:pt>
    <dgm:pt modelId="{B6D08603-8D4A-4692-893E-6B04A79B4AFE}" type="pres">
      <dgm:prSet presAssocID="{76A910F4-7348-4EDC-BA87-BA96E864ACBB}" presName="child" presStyleLbl="alignAccFollowNode1" presStyleIdx="0" presStyleCnt="2">
        <dgm:presLayoutVars>
          <dgm:chMax val="0"/>
          <dgm:bulletEnabled val="1"/>
        </dgm:presLayoutVars>
      </dgm:prSet>
      <dgm:spPr/>
    </dgm:pt>
    <dgm:pt modelId="{FB12AC2C-A57B-4F1D-A871-1BA26430CDD0}" type="pres">
      <dgm:prSet presAssocID="{D63A8EA4-8B14-433F-81EB-C5A9CF8A52F5}" presName="hSp" presStyleCnt="0"/>
      <dgm:spPr/>
    </dgm:pt>
    <dgm:pt modelId="{22663B9F-2994-4F14-9A4B-3E4118B4250D}" type="pres">
      <dgm:prSet presAssocID="{0152B035-DEE5-42AB-B7CE-B9B6BE6DD3B7}" presName="vertFlow" presStyleCnt="0"/>
      <dgm:spPr/>
    </dgm:pt>
    <dgm:pt modelId="{C59D32D7-D1E9-4396-BA9C-8D23CC58B911}" type="pres">
      <dgm:prSet presAssocID="{0152B035-DEE5-42AB-B7CE-B9B6BE6DD3B7}" presName="header" presStyleLbl="node1" presStyleIdx="1" presStyleCnt="2"/>
      <dgm:spPr/>
    </dgm:pt>
    <dgm:pt modelId="{40056519-1E13-497A-A5F9-98DD23A5FDC2}" type="pres">
      <dgm:prSet presAssocID="{9F507219-EBE8-4AB1-84C6-4C3382DA1911}" presName="parTrans" presStyleLbl="sibTrans2D1" presStyleIdx="1" presStyleCnt="2"/>
      <dgm:spPr/>
    </dgm:pt>
    <dgm:pt modelId="{80D13E23-22A6-4BB9-B8B8-73C50547D3F3}" type="pres">
      <dgm:prSet presAssocID="{37B8975D-2AD0-423A-9110-A6395E2498D3}" presName="child" presStyleLbl="alignAccFollowNode1" presStyleIdx="1" presStyleCnt="2" custLinFactNeighborX="34">
        <dgm:presLayoutVars>
          <dgm:chMax val="0"/>
          <dgm:bulletEnabled val="1"/>
        </dgm:presLayoutVars>
      </dgm:prSet>
      <dgm:spPr/>
    </dgm:pt>
  </dgm:ptLst>
  <dgm:cxnLst>
    <dgm:cxn modelId="{97A45413-DA73-4D56-AA63-8138888349E0}" type="presOf" srcId="{37B8975D-2AD0-423A-9110-A6395E2498D3}" destId="{80D13E23-22A6-4BB9-B8B8-73C50547D3F3}" srcOrd="0" destOrd="0" presId="urn:microsoft.com/office/officeart/2005/8/layout/lProcess1"/>
    <dgm:cxn modelId="{FA3D8818-6CE0-4FCA-AE5E-1A873F815CD2}" type="presOf" srcId="{9F507219-EBE8-4AB1-84C6-4C3382DA1911}" destId="{40056519-1E13-497A-A5F9-98DD23A5FDC2}" srcOrd="0" destOrd="0" presId="urn:microsoft.com/office/officeart/2005/8/layout/lProcess1"/>
    <dgm:cxn modelId="{501D732D-5BB8-4491-989A-2232862B03B3}" type="presOf" srcId="{011F3B84-9FA7-4EA2-B482-02FB90E28259}" destId="{690F7A8F-F7D4-4C83-AB6B-7986FB9B48B6}" srcOrd="0" destOrd="0" presId="urn:microsoft.com/office/officeart/2005/8/layout/lProcess1"/>
    <dgm:cxn modelId="{928BB72E-225C-4A86-A39E-DCEDBEC296B6}" type="presOf" srcId="{76A910F4-7348-4EDC-BA87-BA96E864ACBB}" destId="{B6D08603-8D4A-4692-893E-6B04A79B4AFE}" srcOrd="0" destOrd="0" presId="urn:microsoft.com/office/officeart/2005/8/layout/lProcess1"/>
    <dgm:cxn modelId="{62D06142-0915-4AC5-AF8F-4340619A4596}" type="presOf" srcId="{D63A8EA4-8B14-433F-81EB-C5A9CF8A52F5}" destId="{DDEFC6B6-9C5D-4147-B6AD-E37E269FF5BE}" srcOrd="0" destOrd="0" presId="urn:microsoft.com/office/officeart/2005/8/layout/lProcess1"/>
    <dgm:cxn modelId="{4924BA64-8697-44BA-98FA-7C421100A6ED}" srcId="{0152B035-DEE5-42AB-B7CE-B9B6BE6DD3B7}" destId="{37B8975D-2AD0-423A-9110-A6395E2498D3}" srcOrd="0" destOrd="0" parTransId="{9F507219-EBE8-4AB1-84C6-4C3382DA1911}" sibTransId="{E4706307-70F5-4BDE-A7C4-B9D1A2EF253C}"/>
    <dgm:cxn modelId="{B2436F65-D48A-4228-9AB9-5052250CAFE3}" srcId="{D63A8EA4-8B14-433F-81EB-C5A9CF8A52F5}" destId="{76A910F4-7348-4EDC-BA87-BA96E864ACBB}" srcOrd="0" destOrd="0" parTransId="{011F3B84-9FA7-4EA2-B482-02FB90E28259}" sibTransId="{F0215EB7-EE54-402F-A749-20AA7F17562C}"/>
    <dgm:cxn modelId="{A9AE5980-E661-4BA6-9A5E-E5611A91A6FE}" srcId="{8F1CD261-D15F-4D40-9809-D4BE770455F3}" destId="{D63A8EA4-8B14-433F-81EB-C5A9CF8A52F5}" srcOrd="0" destOrd="0" parTransId="{129957F2-E327-4967-8641-88704CF0FD96}" sibTransId="{F1467E00-AB5F-47CA-98C2-C51577CAC5CE}"/>
    <dgm:cxn modelId="{60CA1CBB-9292-47D1-A0B6-21DD5F17D488}" type="presOf" srcId="{0152B035-DEE5-42AB-B7CE-B9B6BE6DD3B7}" destId="{C59D32D7-D1E9-4396-BA9C-8D23CC58B911}" srcOrd="0" destOrd="0" presId="urn:microsoft.com/office/officeart/2005/8/layout/lProcess1"/>
    <dgm:cxn modelId="{0E2388BC-96CD-42F6-B933-63132CAA9CF9}" srcId="{8F1CD261-D15F-4D40-9809-D4BE770455F3}" destId="{0152B035-DEE5-42AB-B7CE-B9B6BE6DD3B7}" srcOrd="1" destOrd="0" parTransId="{7BF8EDEC-05A2-409C-8360-48C6D8013C9C}" sibTransId="{A9935990-D388-42F7-8B39-A38983DEA0CB}"/>
    <dgm:cxn modelId="{657282F1-41D2-423F-A301-1A3578CA8259}" type="presOf" srcId="{8F1CD261-D15F-4D40-9809-D4BE770455F3}" destId="{7AC84FF2-F3EB-41FA-885A-6865CA2A67AF}" srcOrd="0" destOrd="0" presId="urn:microsoft.com/office/officeart/2005/8/layout/lProcess1"/>
    <dgm:cxn modelId="{AF6176FE-9F27-424C-952B-C7EDCFD27E45}" type="presParOf" srcId="{7AC84FF2-F3EB-41FA-885A-6865CA2A67AF}" destId="{5F1B3F93-C8D2-41E7-8D44-2011FF8E3FBF}" srcOrd="0" destOrd="0" presId="urn:microsoft.com/office/officeart/2005/8/layout/lProcess1"/>
    <dgm:cxn modelId="{7A3CADF3-462F-453D-8DBC-DEFEB5DBE16E}" type="presParOf" srcId="{5F1B3F93-C8D2-41E7-8D44-2011FF8E3FBF}" destId="{DDEFC6B6-9C5D-4147-B6AD-E37E269FF5BE}" srcOrd="0" destOrd="0" presId="urn:microsoft.com/office/officeart/2005/8/layout/lProcess1"/>
    <dgm:cxn modelId="{FD0E4034-2826-4E1F-AD66-CF3F93972A04}" type="presParOf" srcId="{5F1B3F93-C8D2-41E7-8D44-2011FF8E3FBF}" destId="{690F7A8F-F7D4-4C83-AB6B-7986FB9B48B6}" srcOrd="1" destOrd="0" presId="urn:microsoft.com/office/officeart/2005/8/layout/lProcess1"/>
    <dgm:cxn modelId="{3F0A82E4-5FA1-453F-8935-F567DCDBF5FB}" type="presParOf" srcId="{5F1B3F93-C8D2-41E7-8D44-2011FF8E3FBF}" destId="{B6D08603-8D4A-4692-893E-6B04A79B4AFE}" srcOrd="2" destOrd="0" presId="urn:microsoft.com/office/officeart/2005/8/layout/lProcess1"/>
    <dgm:cxn modelId="{F9E16328-DB8A-4103-9649-2AE2305544C6}" type="presParOf" srcId="{7AC84FF2-F3EB-41FA-885A-6865CA2A67AF}" destId="{FB12AC2C-A57B-4F1D-A871-1BA26430CDD0}" srcOrd="1" destOrd="0" presId="urn:microsoft.com/office/officeart/2005/8/layout/lProcess1"/>
    <dgm:cxn modelId="{A4BD5A99-1ED8-4E38-BB7F-32772E63A8D7}" type="presParOf" srcId="{7AC84FF2-F3EB-41FA-885A-6865CA2A67AF}" destId="{22663B9F-2994-4F14-9A4B-3E4118B4250D}" srcOrd="2" destOrd="0" presId="urn:microsoft.com/office/officeart/2005/8/layout/lProcess1"/>
    <dgm:cxn modelId="{562921BD-634E-4A9D-896A-A2982FCB1403}" type="presParOf" srcId="{22663B9F-2994-4F14-9A4B-3E4118B4250D}" destId="{C59D32D7-D1E9-4396-BA9C-8D23CC58B911}" srcOrd="0" destOrd="0" presId="urn:microsoft.com/office/officeart/2005/8/layout/lProcess1"/>
    <dgm:cxn modelId="{BDE806C7-8860-48BB-A2DD-C53A6FB4EBC0}" type="presParOf" srcId="{22663B9F-2994-4F14-9A4B-3E4118B4250D}" destId="{40056519-1E13-497A-A5F9-98DD23A5FDC2}" srcOrd="1" destOrd="0" presId="urn:microsoft.com/office/officeart/2005/8/layout/lProcess1"/>
    <dgm:cxn modelId="{7052297A-1DA3-4C7B-98D2-A8EF120F1D20}" type="presParOf" srcId="{22663B9F-2994-4F14-9A4B-3E4118B4250D}" destId="{80D13E23-22A6-4BB9-B8B8-73C50547D3F3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D1C0142-E34D-4A7E-AF1A-3F9260BB0FB0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fr-FR"/>
        </a:p>
      </dgm:t>
    </dgm:pt>
    <dgm:pt modelId="{FE592EAF-AC8A-4E93-BFFC-10C47E10FB85}">
      <dgm:prSet/>
      <dgm:spPr>
        <a:solidFill>
          <a:srgbClr val="A3D20B"/>
        </a:solidFill>
      </dgm:spPr>
      <dgm:t>
        <a:bodyPr/>
        <a:lstStyle/>
        <a:p>
          <a:r>
            <a:rPr lang="fr-FR" b="1" dirty="0" err="1">
              <a:solidFill>
                <a:schemeClr val="tx1"/>
              </a:solidFill>
            </a:rPr>
            <a:t>Better</a:t>
          </a:r>
          <a:r>
            <a:rPr lang="fr-FR" b="1" dirty="0">
              <a:solidFill>
                <a:schemeClr val="tx1"/>
              </a:solidFill>
            </a:rPr>
            <a:t> </a:t>
          </a:r>
          <a:r>
            <a:rPr lang="fr-FR" b="1" dirty="0" err="1">
              <a:solidFill>
                <a:schemeClr val="tx1"/>
              </a:solidFill>
            </a:rPr>
            <a:t>integration</a:t>
          </a:r>
          <a:r>
            <a:rPr lang="fr-FR" b="1" dirty="0">
              <a:solidFill>
                <a:schemeClr val="tx1"/>
              </a:solidFill>
            </a:rPr>
            <a:t> of </a:t>
          </a:r>
          <a:r>
            <a:rPr lang="fr-FR" b="1" dirty="0" err="1">
              <a:solidFill>
                <a:schemeClr val="tx1"/>
              </a:solidFill>
            </a:rPr>
            <a:t>remote</a:t>
          </a:r>
          <a:r>
            <a:rPr lang="fr-FR" b="1" dirty="0">
              <a:solidFill>
                <a:schemeClr val="tx1"/>
              </a:solidFill>
            </a:rPr>
            <a:t> </a:t>
          </a:r>
          <a:r>
            <a:rPr lang="fr-FR" b="1" dirty="0" err="1">
              <a:solidFill>
                <a:schemeClr val="tx1"/>
              </a:solidFill>
            </a:rPr>
            <a:t>sensing</a:t>
          </a:r>
          <a:r>
            <a:rPr lang="fr-FR" b="1" dirty="0">
              <a:solidFill>
                <a:schemeClr val="tx1"/>
              </a:solidFill>
            </a:rPr>
            <a:t> information</a:t>
          </a:r>
        </a:p>
      </dgm:t>
    </dgm:pt>
    <dgm:pt modelId="{3BDA879D-2AE8-4140-AE5C-B22CB3864057}" type="parTrans" cxnId="{33AFB689-F7D6-4F59-A5AA-62C2F2146CFC}">
      <dgm:prSet/>
      <dgm:spPr/>
      <dgm:t>
        <a:bodyPr/>
        <a:lstStyle/>
        <a:p>
          <a:endParaRPr lang="fr-FR"/>
        </a:p>
      </dgm:t>
    </dgm:pt>
    <dgm:pt modelId="{776E799C-6A83-414E-865D-0C03BBF5A1AE}" type="sibTrans" cxnId="{33AFB689-F7D6-4F59-A5AA-62C2F2146CFC}">
      <dgm:prSet/>
      <dgm:spPr/>
      <dgm:t>
        <a:bodyPr/>
        <a:lstStyle/>
        <a:p>
          <a:endParaRPr lang="fr-FR"/>
        </a:p>
      </dgm:t>
    </dgm:pt>
    <dgm:pt modelId="{DCB415C8-F01F-45FF-A0FA-462B2F9CD431}">
      <dgm:prSet/>
      <dgm:spPr>
        <a:solidFill>
          <a:srgbClr val="70AD47"/>
        </a:solidFill>
      </dgm:spPr>
      <dgm:t>
        <a:bodyPr/>
        <a:lstStyle/>
        <a:p>
          <a:r>
            <a:rPr lang="fr-FR" b="0" dirty="0" err="1">
              <a:solidFill>
                <a:schemeClr val="bg1"/>
              </a:solidFill>
            </a:rPr>
            <a:t>Improving</a:t>
          </a:r>
          <a:r>
            <a:rPr lang="fr-FR" dirty="0"/>
            <a:t> LU change </a:t>
          </a:r>
          <a:r>
            <a:rPr lang="fr-FR" dirty="0" err="1"/>
            <a:t>detection</a:t>
          </a:r>
          <a:r>
            <a:rPr lang="fr-FR" dirty="0"/>
            <a:t> </a:t>
          </a:r>
          <a:r>
            <a:rPr lang="fr-FR" dirty="0" err="1"/>
            <a:t>ground</a:t>
          </a:r>
          <a:r>
            <a:rPr lang="fr-FR" dirty="0"/>
            <a:t> </a:t>
          </a:r>
          <a:r>
            <a:rPr lang="fr-FR" dirty="0" err="1"/>
            <a:t>truths</a:t>
          </a:r>
          <a:endParaRPr lang="fr-FR" b="1" dirty="0">
            <a:solidFill>
              <a:schemeClr val="tx1"/>
            </a:solidFill>
          </a:endParaRPr>
        </a:p>
      </dgm:t>
    </dgm:pt>
    <dgm:pt modelId="{37C313DD-15EF-4A28-A56A-892B65805914}" type="parTrans" cxnId="{FAC0F315-34A8-48FE-951C-4AFDEBBD3EA1}">
      <dgm:prSet/>
      <dgm:spPr/>
      <dgm:t>
        <a:bodyPr/>
        <a:lstStyle/>
        <a:p>
          <a:endParaRPr lang="fr-FR"/>
        </a:p>
      </dgm:t>
    </dgm:pt>
    <dgm:pt modelId="{DBC13971-81E1-4EBE-A4DF-E7C315831C90}" type="sibTrans" cxnId="{FAC0F315-34A8-48FE-951C-4AFDEBBD3EA1}">
      <dgm:prSet/>
      <dgm:spPr/>
      <dgm:t>
        <a:bodyPr/>
        <a:lstStyle/>
        <a:p>
          <a:endParaRPr lang="fr-FR"/>
        </a:p>
      </dgm:t>
    </dgm:pt>
    <dgm:pt modelId="{1C87B8F6-E8C4-4985-968B-DF209A45D4C6}">
      <dgm:prSet/>
      <dgm:spPr/>
      <dgm:t>
        <a:bodyPr/>
        <a:lstStyle/>
        <a:p>
          <a:r>
            <a:rPr lang="fr-FR" dirty="0"/>
            <a:t>Classification of mixed LU</a:t>
          </a:r>
        </a:p>
      </dgm:t>
    </dgm:pt>
    <dgm:pt modelId="{735CC558-C4D0-4460-9632-EA6172FB26AE}" type="parTrans" cxnId="{645F773D-0C4D-4D49-B84B-57CE5E5FA2F7}">
      <dgm:prSet/>
      <dgm:spPr/>
      <dgm:t>
        <a:bodyPr/>
        <a:lstStyle/>
        <a:p>
          <a:endParaRPr lang="fr-FR"/>
        </a:p>
      </dgm:t>
    </dgm:pt>
    <dgm:pt modelId="{139BCDF2-9379-4BCD-9089-73EC421A579B}" type="sibTrans" cxnId="{645F773D-0C4D-4D49-B84B-57CE5E5FA2F7}">
      <dgm:prSet/>
      <dgm:spPr/>
      <dgm:t>
        <a:bodyPr/>
        <a:lstStyle/>
        <a:p>
          <a:endParaRPr lang="fr-FR"/>
        </a:p>
      </dgm:t>
    </dgm:pt>
    <dgm:pt modelId="{BD0FC206-EDDD-4F10-A9FE-FF9DB9D7F7AC}">
      <dgm:prSet/>
      <dgm:spPr/>
      <dgm:t>
        <a:bodyPr/>
        <a:lstStyle/>
        <a:p>
          <a:r>
            <a:rPr lang="fr-FR"/>
            <a:t>Extension of the methodology to other products</a:t>
          </a:r>
          <a:endParaRPr lang="fr-FR" b="1" dirty="0">
            <a:solidFill>
              <a:schemeClr val="tx1"/>
            </a:solidFill>
          </a:endParaRPr>
        </a:p>
      </dgm:t>
    </dgm:pt>
    <dgm:pt modelId="{EE8ADC32-3CF3-45B6-87C4-2D8181A70834}" type="parTrans" cxnId="{AEC0BA95-7372-440B-AC8A-B580F6CA0260}">
      <dgm:prSet/>
      <dgm:spPr/>
      <dgm:t>
        <a:bodyPr/>
        <a:lstStyle/>
        <a:p>
          <a:endParaRPr lang="fr-FR"/>
        </a:p>
      </dgm:t>
    </dgm:pt>
    <dgm:pt modelId="{4537D9F4-EF8B-4168-B1A6-E97893325A76}" type="sibTrans" cxnId="{AEC0BA95-7372-440B-AC8A-B580F6CA0260}">
      <dgm:prSet/>
      <dgm:spPr/>
      <dgm:t>
        <a:bodyPr/>
        <a:lstStyle/>
        <a:p>
          <a:endParaRPr lang="fr-FR"/>
        </a:p>
      </dgm:t>
    </dgm:pt>
    <dgm:pt modelId="{635E9D10-D2D1-4D49-9B8C-A4B249175FB9}" type="pres">
      <dgm:prSet presAssocID="{9D1C0142-E34D-4A7E-AF1A-3F9260BB0FB0}" presName="linear" presStyleCnt="0">
        <dgm:presLayoutVars>
          <dgm:animLvl val="lvl"/>
          <dgm:resizeHandles val="exact"/>
        </dgm:presLayoutVars>
      </dgm:prSet>
      <dgm:spPr/>
    </dgm:pt>
    <dgm:pt modelId="{F890D804-B9E8-4F3F-814C-A9705EB40359}" type="pres">
      <dgm:prSet presAssocID="{DCB415C8-F01F-45FF-A0FA-462B2F9CD43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A987D4A-4A82-4C6B-8DEE-ABA0FF81769C}" type="pres">
      <dgm:prSet presAssocID="{DBC13971-81E1-4EBE-A4DF-E7C315831C90}" presName="spacer" presStyleCnt="0"/>
      <dgm:spPr/>
    </dgm:pt>
    <dgm:pt modelId="{95E4FA1B-3459-4B0B-A2B7-E9F5FA231B69}" type="pres">
      <dgm:prSet presAssocID="{FE592EAF-AC8A-4E93-BFFC-10C47E10FB8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10A8303-DEE6-42E5-9CC3-F7FE95D32CC2}" type="pres">
      <dgm:prSet presAssocID="{776E799C-6A83-414E-865D-0C03BBF5A1AE}" presName="spacer" presStyleCnt="0"/>
      <dgm:spPr/>
    </dgm:pt>
    <dgm:pt modelId="{FEDB869D-3BBE-4478-9BFE-7336FF53616C}" type="pres">
      <dgm:prSet presAssocID="{BD0FC206-EDDD-4F10-A9FE-FF9DB9D7F7A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9136D7A-1A55-402C-82B4-E70E5DD65E22}" type="pres">
      <dgm:prSet presAssocID="{4537D9F4-EF8B-4168-B1A6-E97893325A76}" presName="spacer" presStyleCnt="0"/>
      <dgm:spPr/>
    </dgm:pt>
    <dgm:pt modelId="{F9F813A3-16C8-477F-B69A-9374F7E91FDB}" type="pres">
      <dgm:prSet presAssocID="{1C87B8F6-E8C4-4985-968B-DF209A45D4C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AC0F315-34A8-48FE-951C-4AFDEBBD3EA1}" srcId="{9D1C0142-E34D-4A7E-AF1A-3F9260BB0FB0}" destId="{DCB415C8-F01F-45FF-A0FA-462B2F9CD431}" srcOrd="0" destOrd="0" parTransId="{37C313DD-15EF-4A28-A56A-892B65805914}" sibTransId="{DBC13971-81E1-4EBE-A4DF-E7C315831C90}"/>
    <dgm:cxn modelId="{1B762B23-ABA4-4737-B23B-BCD64C4B986D}" type="presOf" srcId="{1C87B8F6-E8C4-4985-968B-DF209A45D4C6}" destId="{F9F813A3-16C8-477F-B69A-9374F7E91FDB}" srcOrd="0" destOrd="0" presId="urn:microsoft.com/office/officeart/2005/8/layout/vList2"/>
    <dgm:cxn modelId="{645F773D-0C4D-4D49-B84B-57CE5E5FA2F7}" srcId="{9D1C0142-E34D-4A7E-AF1A-3F9260BB0FB0}" destId="{1C87B8F6-E8C4-4985-968B-DF209A45D4C6}" srcOrd="3" destOrd="0" parTransId="{735CC558-C4D0-4460-9632-EA6172FB26AE}" sibTransId="{139BCDF2-9379-4BCD-9089-73EC421A579B}"/>
    <dgm:cxn modelId="{BFDEAB6C-0E7F-4DCC-A429-36A4E105812A}" type="presOf" srcId="{DCB415C8-F01F-45FF-A0FA-462B2F9CD431}" destId="{F890D804-B9E8-4F3F-814C-A9705EB40359}" srcOrd="0" destOrd="0" presId="urn:microsoft.com/office/officeart/2005/8/layout/vList2"/>
    <dgm:cxn modelId="{93391F77-BD63-403B-8B11-F535AA55A956}" type="presOf" srcId="{9D1C0142-E34D-4A7E-AF1A-3F9260BB0FB0}" destId="{635E9D10-D2D1-4D49-9B8C-A4B249175FB9}" srcOrd="0" destOrd="0" presId="urn:microsoft.com/office/officeart/2005/8/layout/vList2"/>
    <dgm:cxn modelId="{33AFB689-F7D6-4F59-A5AA-62C2F2146CFC}" srcId="{9D1C0142-E34D-4A7E-AF1A-3F9260BB0FB0}" destId="{FE592EAF-AC8A-4E93-BFFC-10C47E10FB85}" srcOrd="1" destOrd="0" parTransId="{3BDA879D-2AE8-4140-AE5C-B22CB3864057}" sibTransId="{776E799C-6A83-414E-865D-0C03BBF5A1AE}"/>
    <dgm:cxn modelId="{AEC0BA95-7372-440B-AC8A-B580F6CA0260}" srcId="{9D1C0142-E34D-4A7E-AF1A-3F9260BB0FB0}" destId="{BD0FC206-EDDD-4F10-A9FE-FF9DB9D7F7AC}" srcOrd="2" destOrd="0" parTransId="{EE8ADC32-3CF3-45B6-87C4-2D8181A70834}" sibTransId="{4537D9F4-EF8B-4168-B1A6-E97893325A76}"/>
    <dgm:cxn modelId="{9A6CFDA1-D813-41B7-9F58-6187B77335B3}" type="presOf" srcId="{BD0FC206-EDDD-4F10-A9FE-FF9DB9D7F7AC}" destId="{FEDB869D-3BBE-4478-9BFE-7336FF53616C}" srcOrd="0" destOrd="0" presId="urn:microsoft.com/office/officeart/2005/8/layout/vList2"/>
    <dgm:cxn modelId="{BE2A48AB-39BA-4ABC-A1D2-D331D197CA50}" type="presOf" srcId="{FE592EAF-AC8A-4E93-BFFC-10C47E10FB85}" destId="{95E4FA1B-3459-4B0B-A2B7-E9F5FA231B69}" srcOrd="0" destOrd="0" presId="urn:microsoft.com/office/officeart/2005/8/layout/vList2"/>
    <dgm:cxn modelId="{5F005702-DEAF-4934-952A-E0218C71D8E0}" type="presParOf" srcId="{635E9D10-D2D1-4D49-9B8C-A4B249175FB9}" destId="{F890D804-B9E8-4F3F-814C-A9705EB40359}" srcOrd="0" destOrd="0" presId="urn:microsoft.com/office/officeart/2005/8/layout/vList2"/>
    <dgm:cxn modelId="{4E7C97B1-2B57-48E5-AE97-7638FAE1A70E}" type="presParOf" srcId="{635E9D10-D2D1-4D49-9B8C-A4B249175FB9}" destId="{9A987D4A-4A82-4C6B-8DEE-ABA0FF81769C}" srcOrd="1" destOrd="0" presId="urn:microsoft.com/office/officeart/2005/8/layout/vList2"/>
    <dgm:cxn modelId="{BC171552-7702-453D-B51C-15F61B445940}" type="presParOf" srcId="{635E9D10-D2D1-4D49-9B8C-A4B249175FB9}" destId="{95E4FA1B-3459-4B0B-A2B7-E9F5FA231B69}" srcOrd="2" destOrd="0" presId="urn:microsoft.com/office/officeart/2005/8/layout/vList2"/>
    <dgm:cxn modelId="{FB74B815-4656-4C0F-8ED9-2B7F545A55E2}" type="presParOf" srcId="{635E9D10-D2D1-4D49-9B8C-A4B249175FB9}" destId="{010A8303-DEE6-42E5-9CC3-F7FE95D32CC2}" srcOrd="3" destOrd="0" presId="urn:microsoft.com/office/officeart/2005/8/layout/vList2"/>
    <dgm:cxn modelId="{DF63AC99-F50D-446B-92BB-D6964B4BDEEC}" type="presParOf" srcId="{635E9D10-D2D1-4D49-9B8C-A4B249175FB9}" destId="{FEDB869D-3BBE-4478-9BFE-7336FF53616C}" srcOrd="4" destOrd="0" presId="urn:microsoft.com/office/officeart/2005/8/layout/vList2"/>
    <dgm:cxn modelId="{C3AD43E3-016B-4F42-976C-7F23934344EC}" type="presParOf" srcId="{635E9D10-D2D1-4D49-9B8C-A4B249175FB9}" destId="{E9136D7A-1A55-402C-82B4-E70E5DD65E22}" srcOrd="5" destOrd="0" presId="urn:microsoft.com/office/officeart/2005/8/layout/vList2"/>
    <dgm:cxn modelId="{03079B93-DB92-48C1-8611-1A0FC41C70D7}" type="presParOf" srcId="{635E9D10-D2D1-4D49-9B8C-A4B249175FB9}" destId="{F9F813A3-16C8-477F-B69A-9374F7E91FD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D1C0142-E34D-4A7E-AF1A-3F9260BB0FB0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fr-FR"/>
        </a:p>
      </dgm:t>
    </dgm:pt>
    <dgm:pt modelId="{FE592EAF-AC8A-4E93-BFFC-10C47E10FB85}">
      <dgm:prSet/>
      <dgm:spPr/>
      <dgm:t>
        <a:bodyPr/>
        <a:lstStyle/>
        <a:p>
          <a:r>
            <a:rPr lang="fr-FR" dirty="0" err="1"/>
            <a:t>Better</a:t>
          </a:r>
          <a:r>
            <a:rPr lang="fr-FR" dirty="0"/>
            <a:t> </a:t>
          </a:r>
          <a:r>
            <a:rPr lang="fr-FR" dirty="0" err="1"/>
            <a:t>integration</a:t>
          </a:r>
          <a:r>
            <a:rPr lang="fr-FR" dirty="0"/>
            <a:t> of </a:t>
          </a:r>
          <a:r>
            <a:rPr lang="fr-FR" dirty="0" err="1"/>
            <a:t>remote</a:t>
          </a:r>
          <a:r>
            <a:rPr lang="fr-FR" dirty="0"/>
            <a:t> </a:t>
          </a:r>
          <a:r>
            <a:rPr lang="fr-FR" dirty="0" err="1"/>
            <a:t>sensing</a:t>
          </a:r>
          <a:r>
            <a:rPr lang="fr-FR" dirty="0"/>
            <a:t> information</a:t>
          </a:r>
        </a:p>
      </dgm:t>
    </dgm:pt>
    <dgm:pt modelId="{3BDA879D-2AE8-4140-AE5C-B22CB3864057}" type="parTrans" cxnId="{33AFB689-F7D6-4F59-A5AA-62C2F2146CFC}">
      <dgm:prSet/>
      <dgm:spPr/>
      <dgm:t>
        <a:bodyPr/>
        <a:lstStyle/>
        <a:p>
          <a:endParaRPr lang="fr-FR"/>
        </a:p>
      </dgm:t>
    </dgm:pt>
    <dgm:pt modelId="{776E799C-6A83-414E-865D-0C03BBF5A1AE}" type="sibTrans" cxnId="{33AFB689-F7D6-4F59-A5AA-62C2F2146CFC}">
      <dgm:prSet/>
      <dgm:spPr/>
      <dgm:t>
        <a:bodyPr/>
        <a:lstStyle/>
        <a:p>
          <a:endParaRPr lang="fr-FR"/>
        </a:p>
      </dgm:t>
    </dgm:pt>
    <dgm:pt modelId="{7362C621-C920-4D0C-B085-2183289AB238}">
      <dgm:prSet/>
      <dgm:spPr>
        <a:solidFill>
          <a:srgbClr val="A3D20B"/>
        </a:solidFill>
      </dgm:spPr>
      <dgm:t>
        <a:bodyPr/>
        <a:lstStyle/>
        <a:p>
          <a:r>
            <a:rPr lang="fr-FR" b="1" dirty="0">
              <a:solidFill>
                <a:schemeClr val="tx1"/>
              </a:solidFill>
            </a:rPr>
            <a:t>Extension of the </a:t>
          </a:r>
          <a:r>
            <a:rPr lang="fr-FR" b="1" dirty="0" err="1">
              <a:solidFill>
                <a:schemeClr val="tx1"/>
              </a:solidFill>
            </a:rPr>
            <a:t>methodology</a:t>
          </a:r>
          <a:r>
            <a:rPr lang="fr-FR" b="1" dirty="0">
              <a:solidFill>
                <a:schemeClr val="tx1"/>
              </a:solidFill>
            </a:rPr>
            <a:t> to </a:t>
          </a:r>
          <a:r>
            <a:rPr lang="fr-FR" b="1" dirty="0" err="1">
              <a:solidFill>
                <a:schemeClr val="tx1"/>
              </a:solidFill>
            </a:rPr>
            <a:t>other</a:t>
          </a:r>
          <a:r>
            <a:rPr lang="fr-FR" b="1" dirty="0">
              <a:solidFill>
                <a:schemeClr val="tx1"/>
              </a:solidFill>
            </a:rPr>
            <a:t> </a:t>
          </a:r>
          <a:r>
            <a:rPr lang="fr-FR" b="1" dirty="0" err="1">
              <a:solidFill>
                <a:schemeClr val="tx1"/>
              </a:solidFill>
            </a:rPr>
            <a:t>products</a:t>
          </a:r>
          <a:endParaRPr lang="fr-FR" b="1" dirty="0">
            <a:solidFill>
              <a:schemeClr val="tx1"/>
            </a:solidFill>
          </a:endParaRPr>
        </a:p>
      </dgm:t>
    </dgm:pt>
    <dgm:pt modelId="{7AAE6F95-35FF-4298-BD4C-7E308E30C878}" type="parTrans" cxnId="{9F9AC6BD-585D-46C7-A3E5-45459CACEECD}">
      <dgm:prSet/>
      <dgm:spPr/>
      <dgm:t>
        <a:bodyPr/>
        <a:lstStyle/>
        <a:p>
          <a:endParaRPr lang="fr-FR"/>
        </a:p>
      </dgm:t>
    </dgm:pt>
    <dgm:pt modelId="{A297BEFC-BF77-4AA4-811B-E4F910082E0E}" type="sibTrans" cxnId="{9F9AC6BD-585D-46C7-A3E5-45459CACEECD}">
      <dgm:prSet/>
      <dgm:spPr/>
      <dgm:t>
        <a:bodyPr/>
        <a:lstStyle/>
        <a:p>
          <a:endParaRPr lang="fr-FR"/>
        </a:p>
      </dgm:t>
    </dgm:pt>
    <dgm:pt modelId="{1BB5DAF2-4B98-448A-BAF7-70033021FE0E}">
      <dgm:prSet/>
      <dgm:spPr/>
      <dgm:t>
        <a:bodyPr/>
        <a:lstStyle/>
        <a:p>
          <a:r>
            <a:rPr lang="fr-FR"/>
            <a:t>Classification of mixed LU</a:t>
          </a:r>
        </a:p>
      </dgm:t>
    </dgm:pt>
    <dgm:pt modelId="{A59915B0-36BC-471E-9610-F241336FDB67}" type="parTrans" cxnId="{F8B99819-2292-4D36-9FC9-BB666CF6405C}">
      <dgm:prSet/>
      <dgm:spPr/>
      <dgm:t>
        <a:bodyPr/>
        <a:lstStyle/>
        <a:p>
          <a:endParaRPr lang="fr-FR"/>
        </a:p>
      </dgm:t>
    </dgm:pt>
    <dgm:pt modelId="{4D579665-0907-4A2F-97F8-A69C01E59B9E}" type="sibTrans" cxnId="{F8B99819-2292-4D36-9FC9-BB666CF6405C}">
      <dgm:prSet/>
      <dgm:spPr/>
      <dgm:t>
        <a:bodyPr/>
        <a:lstStyle/>
        <a:p>
          <a:endParaRPr lang="fr-FR"/>
        </a:p>
      </dgm:t>
    </dgm:pt>
    <dgm:pt modelId="{448ED2CF-42E2-4950-81AF-28EEE4CFCEF5}">
      <dgm:prSet/>
      <dgm:spPr/>
      <dgm:t>
        <a:bodyPr/>
        <a:lstStyle/>
        <a:p>
          <a:r>
            <a:rPr lang="fr-FR" b="0" dirty="0" err="1">
              <a:solidFill>
                <a:schemeClr val="bg1"/>
              </a:solidFill>
            </a:rPr>
            <a:t>Improving</a:t>
          </a:r>
          <a:r>
            <a:rPr lang="fr-FR" b="0" dirty="0">
              <a:solidFill>
                <a:schemeClr val="bg1"/>
              </a:solidFill>
            </a:rPr>
            <a:t> LU change </a:t>
          </a:r>
          <a:r>
            <a:rPr lang="fr-FR" b="0" dirty="0" err="1">
              <a:solidFill>
                <a:schemeClr val="bg1"/>
              </a:solidFill>
            </a:rPr>
            <a:t>detection</a:t>
          </a:r>
          <a:r>
            <a:rPr lang="fr-FR" b="0" dirty="0">
              <a:solidFill>
                <a:schemeClr val="bg1"/>
              </a:solidFill>
            </a:rPr>
            <a:t> </a:t>
          </a:r>
          <a:r>
            <a:rPr lang="fr-FR" b="0" dirty="0" err="1">
              <a:solidFill>
                <a:schemeClr val="bg1"/>
              </a:solidFill>
            </a:rPr>
            <a:t>ground</a:t>
          </a:r>
          <a:r>
            <a:rPr lang="fr-FR" b="0" dirty="0">
              <a:solidFill>
                <a:schemeClr val="bg1"/>
              </a:solidFill>
            </a:rPr>
            <a:t> </a:t>
          </a:r>
          <a:r>
            <a:rPr lang="fr-FR" b="0" dirty="0" err="1">
              <a:solidFill>
                <a:schemeClr val="bg1"/>
              </a:solidFill>
            </a:rPr>
            <a:t>truths</a:t>
          </a:r>
          <a:endParaRPr lang="fr-FR" dirty="0"/>
        </a:p>
      </dgm:t>
    </dgm:pt>
    <dgm:pt modelId="{FFC8DC45-FBFA-46C0-80DA-26C9561EB1DB}" type="parTrans" cxnId="{91B053D5-7D65-4E27-B3FB-CDA2515F3DB0}">
      <dgm:prSet/>
      <dgm:spPr/>
      <dgm:t>
        <a:bodyPr/>
        <a:lstStyle/>
        <a:p>
          <a:endParaRPr lang="fr-FR"/>
        </a:p>
      </dgm:t>
    </dgm:pt>
    <dgm:pt modelId="{8897EBD0-53CF-434B-A4CA-177BBA53D390}" type="sibTrans" cxnId="{91B053D5-7D65-4E27-B3FB-CDA2515F3DB0}">
      <dgm:prSet/>
      <dgm:spPr/>
      <dgm:t>
        <a:bodyPr/>
        <a:lstStyle/>
        <a:p>
          <a:endParaRPr lang="fr-FR"/>
        </a:p>
      </dgm:t>
    </dgm:pt>
    <dgm:pt modelId="{635E9D10-D2D1-4D49-9B8C-A4B249175FB9}" type="pres">
      <dgm:prSet presAssocID="{9D1C0142-E34D-4A7E-AF1A-3F9260BB0FB0}" presName="linear" presStyleCnt="0">
        <dgm:presLayoutVars>
          <dgm:animLvl val="lvl"/>
          <dgm:resizeHandles val="exact"/>
        </dgm:presLayoutVars>
      </dgm:prSet>
      <dgm:spPr/>
    </dgm:pt>
    <dgm:pt modelId="{105CE984-64EC-4CA6-8951-2A2652B43004}" type="pres">
      <dgm:prSet presAssocID="{448ED2CF-42E2-4950-81AF-28EEE4CFCEF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47E53B8-2F82-4A7C-A13F-15354FE19C00}" type="pres">
      <dgm:prSet presAssocID="{8897EBD0-53CF-434B-A4CA-177BBA53D390}" presName="spacer" presStyleCnt="0"/>
      <dgm:spPr/>
    </dgm:pt>
    <dgm:pt modelId="{95E4FA1B-3459-4B0B-A2B7-E9F5FA231B69}" type="pres">
      <dgm:prSet presAssocID="{FE592EAF-AC8A-4E93-BFFC-10C47E10FB8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10A8303-DEE6-42E5-9CC3-F7FE95D32CC2}" type="pres">
      <dgm:prSet presAssocID="{776E799C-6A83-414E-865D-0C03BBF5A1AE}" presName="spacer" presStyleCnt="0"/>
      <dgm:spPr/>
    </dgm:pt>
    <dgm:pt modelId="{7C822520-9BF0-456A-878A-9050C1853DF0}" type="pres">
      <dgm:prSet presAssocID="{7362C621-C920-4D0C-B085-2183289AB23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C0AB6CD-8D56-4D88-A1DA-552FA45AB185}" type="pres">
      <dgm:prSet presAssocID="{A297BEFC-BF77-4AA4-811B-E4F910082E0E}" presName="spacer" presStyleCnt="0"/>
      <dgm:spPr/>
    </dgm:pt>
    <dgm:pt modelId="{281802D4-EE14-447A-AB1A-6CD768055D90}" type="pres">
      <dgm:prSet presAssocID="{1BB5DAF2-4B98-448A-BAF7-70033021FE0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8B99819-2292-4D36-9FC9-BB666CF6405C}" srcId="{9D1C0142-E34D-4A7E-AF1A-3F9260BB0FB0}" destId="{1BB5DAF2-4B98-448A-BAF7-70033021FE0E}" srcOrd="3" destOrd="0" parTransId="{A59915B0-36BC-471E-9610-F241336FDB67}" sibTransId="{4D579665-0907-4A2F-97F8-A69C01E59B9E}"/>
    <dgm:cxn modelId="{51B95334-D8F9-461B-A7AF-207D115F3479}" type="presOf" srcId="{448ED2CF-42E2-4950-81AF-28EEE4CFCEF5}" destId="{105CE984-64EC-4CA6-8951-2A2652B43004}" srcOrd="0" destOrd="0" presId="urn:microsoft.com/office/officeart/2005/8/layout/vList2"/>
    <dgm:cxn modelId="{4CEE674B-CCB2-414A-9558-6EE3F83D9F20}" type="presOf" srcId="{1BB5DAF2-4B98-448A-BAF7-70033021FE0E}" destId="{281802D4-EE14-447A-AB1A-6CD768055D90}" srcOrd="0" destOrd="0" presId="urn:microsoft.com/office/officeart/2005/8/layout/vList2"/>
    <dgm:cxn modelId="{93391F77-BD63-403B-8B11-F535AA55A956}" type="presOf" srcId="{9D1C0142-E34D-4A7E-AF1A-3F9260BB0FB0}" destId="{635E9D10-D2D1-4D49-9B8C-A4B249175FB9}" srcOrd="0" destOrd="0" presId="urn:microsoft.com/office/officeart/2005/8/layout/vList2"/>
    <dgm:cxn modelId="{33AFB689-F7D6-4F59-A5AA-62C2F2146CFC}" srcId="{9D1C0142-E34D-4A7E-AF1A-3F9260BB0FB0}" destId="{FE592EAF-AC8A-4E93-BFFC-10C47E10FB85}" srcOrd="1" destOrd="0" parTransId="{3BDA879D-2AE8-4140-AE5C-B22CB3864057}" sibTransId="{776E799C-6A83-414E-865D-0C03BBF5A1AE}"/>
    <dgm:cxn modelId="{BE2A48AB-39BA-4ABC-A1D2-D331D197CA50}" type="presOf" srcId="{FE592EAF-AC8A-4E93-BFFC-10C47E10FB85}" destId="{95E4FA1B-3459-4B0B-A2B7-E9F5FA231B69}" srcOrd="0" destOrd="0" presId="urn:microsoft.com/office/officeart/2005/8/layout/vList2"/>
    <dgm:cxn modelId="{9F9AC6BD-585D-46C7-A3E5-45459CACEECD}" srcId="{9D1C0142-E34D-4A7E-AF1A-3F9260BB0FB0}" destId="{7362C621-C920-4D0C-B085-2183289AB238}" srcOrd="2" destOrd="0" parTransId="{7AAE6F95-35FF-4298-BD4C-7E308E30C878}" sibTransId="{A297BEFC-BF77-4AA4-811B-E4F910082E0E}"/>
    <dgm:cxn modelId="{91B053D5-7D65-4E27-B3FB-CDA2515F3DB0}" srcId="{9D1C0142-E34D-4A7E-AF1A-3F9260BB0FB0}" destId="{448ED2CF-42E2-4950-81AF-28EEE4CFCEF5}" srcOrd="0" destOrd="0" parTransId="{FFC8DC45-FBFA-46C0-80DA-26C9561EB1DB}" sibTransId="{8897EBD0-53CF-434B-A4CA-177BBA53D390}"/>
    <dgm:cxn modelId="{EABDB1EB-59E1-4FE3-9D9B-2C9825711B96}" type="presOf" srcId="{7362C621-C920-4D0C-B085-2183289AB238}" destId="{7C822520-9BF0-456A-878A-9050C1853DF0}" srcOrd="0" destOrd="0" presId="urn:microsoft.com/office/officeart/2005/8/layout/vList2"/>
    <dgm:cxn modelId="{0E403B72-7635-4E12-9319-078B79141213}" type="presParOf" srcId="{635E9D10-D2D1-4D49-9B8C-A4B249175FB9}" destId="{105CE984-64EC-4CA6-8951-2A2652B43004}" srcOrd="0" destOrd="0" presId="urn:microsoft.com/office/officeart/2005/8/layout/vList2"/>
    <dgm:cxn modelId="{1AA8935B-A366-4EA0-9FC0-D0C025913E8A}" type="presParOf" srcId="{635E9D10-D2D1-4D49-9B8C-A4B249175FB9}" destId="{147E53B8-2F82-4A7C-A13F-15354FE19C00}" srcOrd="1" destOrd="0" presId="urn:microsoft.com/office/officeart/2005/8/layout/vList2"/>
    <dgm:cxn modelId="{BC171552-7702-453D-B51C-15F61B445940}" type="presParOf" srcId="{635E9D10-D2D1-4D49-9B8C-A4B249175FB9}" destId="{95E4FA1B-3459-4B0B-A2B7-E9F5FA231B69}" srcOrd="2" destOrd="0" presId="urn:microsoft.com/office/officeart/2005/8/layout/vList2"/>
    <dgm:cxn modelId="{FB74B815-4656-4C0F-8ED9-2B7F545A55E2}" type="presParOf" srcId="{635E9D10-D2D1-4D49-9B8C-A4B249175FB9}" destId="{010A8303-DEE6-42E5-9CC3-F7FE95D32CC2}" srcOrd="3" destOrd="0" presId="urn:microsoft.com/office/officeart/2005/8/layout/vList2"/>
    <dgm:cxn modelId="{CA1E836A-1BE3-46E9-B6BF-327C839FAD87}" type="presParOf" srcId="{635E9D10-D2D1-4D49-9B8C-A4B249175FB9}" destId="{7C822520-9BF0-456A-878A-9050C1853DF0}" srcOrd="4" destOrd="0" presId="urn:microsoft.com/office/officeart/2005/8/layout/vList2"/>
    <dgm:cxn modelId="{9C5417E8-ECA1-44BF-ABF7-2070F8F6436B}" type="presParOf" srcId="{635E9D10-D2D1-4D49-9B8C-A4B249175FB9}" destId="{5C0AB6CD-8D56-4D88-A1DA-552FA45AB185}" srcOrd="5" destOrd="0" presId="urn:microsoft.com/office/officeart/2005/8/layout/vList2"/>
    <dgm:cxn modelId="{3BE0CE8F-B5F7-4851-A710-7F7A3B182454}" type="presParOf" srcId="{635E9D10-D2D1-4D49-9B8C-A4B249175FB9}" destId="{281802D4-EE14-447A-AB1A-6CD768055D9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D1C0142-E34D-4A7E-AF1A-3F9260BB0FB0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fr-FR"/>
        </a:p>
      </dgm:t>
    </dgm:pt>
    <dgm:pt modelId="{FE592EAF-AC8A-4E93-BFFC-10C47E10FB85}">
      <dgm:prSet/>
      <dgm:spPr/>
      <dgm:t>
        <a:bodyPr/>
        <a:lstStyle/>
        <a:p>
          <a:r>
            <a:rPr lang="fr-FR" dirty="0" err="1"/>
            <a:t>Better</a:t>
          </a:r>
          <a:r>
            <a:rPr lang="fr-FR" dirty="0"/>
            <a:t> </a:t>
          </a:r>
          <a:r>
            <a:rPr lang="fr-FR" dirty="0" err="1"/>
            <a:t>integration</a:t>
          </a:r>
          <a:r>
            <a:rPr lang="fr-FR" dirty="0"/>
            <a:t> of </a:t>
          </a:r>
          <a:r>
            <a:rPr lang="fr-FR" dirty="0" err="1"/>
            <a:t>remote</a:t>
          </a:r>
          <a:r>
            <a:rPr lang="fr-FR" dirty="0"/>
            <a:t> </a:t>
          </a:r>
          <a:r>
            <a:rPr lang="fr-FR" dirty="0" err="1"/>
            <a:t>sensing</a:t>
          </a:r>
          <a:r>
            <a:rPr lang="fr-FR" dirty="0"/>
            <a:t> information</a:t>
          </a:r>
        </a:p>
      </dgm:t>
    </dgm:pt>
    <dgm:pt modelId="{3BDA879D-2AE8-4140-AE5C-B22CB3864057}" type="parTrans" cxnId="{33AFB689-F7D6-4F59-A5AA-62C2F2146CFC}">
      <dgm:prSet/>
      <dgm:spPr/>
      <dgm:t>
        <a:bodyPr/>
        <a:lstStyle/>
        <a:p>
          <a:endParaRPr lang="fr-FR"/>
        </a:p>
      </dgm:t>
    </dgm:pt>
    <dgm:pt modelId="{776E799C-6A83-414E-865D-0C03BBF5A1AE}" type="sibTrans" cxnId="{33AFB689-F7D6-4F59-A5AA-62C2F2146CFC}">
      <dgm:prSet/>
      <dgm:spPr/>
      <dgm:t>
        <a:bodyPr/>
        <a:lstStyle/>
        <a:p>
          <a:endParaRPr lang="fr-FR"/>
        </a:p>
      </dgm:t>
    </dgm:pt>
    <dgm:pt modelId="{7362C621-C920-4D0C-B085-2183289AB238}">
      <dgm:prSet/>
      <dgm:spPr/>
      <dgm:t>
        <a:bodyPr/>
        <a:lstStyle/>
        <a:p>
          <a:r>
            <a:rPr lang="fr-FR" b="0" dirty="0">
              <a:solidFill>
                <a:schemeClr val="bg1"/>
              </a:solidFill>
            </a:rPr>
            <a:t>Extension of the </a:t>
          </a:r>
          <a:r>
            <a:rPr lang="fr-FR" b="0" dirty="0" err="1">
              <a:solidFill>
                <a:schemeClr val="bg1"/>
              </a:solidFill>
            </a:rPr>
            <a:t>methodology</a:t>
          </a:r>
          <a:r>
            <a:rPr lang="fr-FR" b="0" dirty="0">
              <a:solidFill>
                <a:schemeClr val="bg1"/>
              </a:solidFill>
            </a:rPr>
            <a:t> to </a:t>
          </a:r>
          <a:r>
            <a:rPr lang="fr-FR" b="0" dirty="0" err="1">
              <a:solidFill>
                <a:schemeClr val="bg1"/>
              </a:solidFill>
            </a:rPr>
            <a:t>other</a:t>
          </a:r>
          <a:r>
            <a:rPr lang="fr-FR" b="0" dirty="0">
              <a:solidFill>
                <a:schemeClr val="bg1"/>
              </a:solidFill>
            </a:rPr>
            <a:t> </a:t>
          </a:r>
          <a:r>
            <a:rPr lang="fr-FR" b="0" dirty="0" err="1">
              <a:solidFill>
                <a:schemeClr val="bg1"/>
              </a:solidFill>
            </a:rPr>
            <a:t>products</a:t>
          </a:r>
          <a:endParaRPr lang="fr-FR" b="0" dirty="0">
            <a:solidFill>
              <a:schemeClr val="bg1"/>
            </a:solidFill>
          </a:endParaRPr>
        </a:p>
      </dgm:t>
    </dgm:pt>
    <dgm:pt modelId="{7AAE6F95-35FF-4298-BD4C-7E308E30C878}" type="parTrans" cxnId="{9F9AC6BD-585D-46C7-A3E5-45459CACEECD}">
      <dgm:prSet/>
      <dgm:spPr/>
      <dgm:t>
        <a:bodyPr/>
        <a:lstStyle/>
        <a:p>
          <a:endParaRPr lang="fr-FR"/>
        </a:p>
      </dgm:t>
    </dgm:pt>
    <dgm:pt modelId="{A297BEFC-BF77-4AA4-811B-E4F910082E0E}" type="sibTrans" cxnId="{9F9AC6BD-585D-46C7-A3E5-45459CACEECD}">
      <dgm:prSet/>
      <dgm:spPr/>
      <dgm:t>
        <a:bodyPr/>
        <a:lstStyle/>
        <a:p>
          <a:endParaRPr lang="fr-FR"/>
        </a:p>
      </dgm:t>
    </dgm:pt>
    <dgm:pt modelId="{1BB5DAF2-4B98-448A-BAF7-70033021FE0E}">
      <dgm:prSet/>
      <dgm:spPr>
        <a:solidFill>
          <a:srgbClr val="A3D20B"/>
        </a:solidFill>
      </dgm:spPr>
      <dgm:t>
        <a:bodyPr/>
        <a:lstStyle/>
        <a:p>
          <a:r>
            <a:rPr lang="fr-FR" b="1" dirty="0">
              <a:solidFill>
                <a:schemeClr val="tx1"/>
              </a:solidFill>
            </a:rPr>
            <a:t>Classification of mixed LU</a:t>
          </a:r>
        </a:p>
      </dgm:t>
    </dgm:pt>
    <dgm:pt modelId="{A59915B0-36BC-471E-9610-F241336FDB67}" type="parTrans" cxnId="{F8B99819-2292-4D36-9FC9-BB666CF6405C}">
      <dgm:prSet/>
      <dgm:spPr/>
      <dgm:t>
        <a:bodyPr/>
        <a:lstStyle/>
        <a:p>
          <a:endParaRPr lang="fr-FR"/>
        </a:p>
      </dgm:t>
    </dgm:pt>
    <dgm:pt modelId="{4D579665-0907-4A2F-97F8-A69C01E59B9E}" type="sibTrans" cxnId="{F8B99819-2292-4D36-9FC9-BB666CF6405C}">
      <dgm:prSet/>
      <dgm:spPr/>
      <dgm:t>
        <a:bodyPr/>
        <a:lstStyle/>
        <a:p>
          <a:endParaRPr lang="fr-FR"/>
        </a:p>
      </dgm:t>
    </dgm:pt>
    <dgm:pt modelId="{0EBDEEE2-1AC6-44A3-8AC7-BDFD2E90986E}">
      <dgm:prSet/>
      <dgm:spPr/>
      <dgm:t>
        <a:bodyPr/>
        <a:lstStyle/>
        <a:p>
          <a:r>
            <a:rPr lang="fr-FR" b="0" dirty="0" err="1">
              <a:solidFill>
                <a:schemeClr val="bg1"/>
              </a:solidFill>
            </a:rPr>
            <a:t>Improving</a:t>
          </a:r>
          <a:r>
            <a:rPr lang="fr-FR" b="0" dirty="0">
              <a:solidFill>
                <a:schemeClr val="bg1"/>
              </a:solidFill>
            </a:rPr>
            <a:t> LU change </a:t>
          </a:r>
          <a:r>
            <a:rPr lang="fr-FR" b="0" dirty="0" err="1">
              <a:solidFill>
                <a:schemeClr val="bg1"/>
              </a:solidFill>
            </a:rPr>
            <a:t>detection</a:t>
          </a:r>
          <a:r>
            <a:rPr lang="fr-FR" b="0" dirty="0">
              <a:solidFill>
                <a:schemeClr val="bg1"/>
              </a:solidFill>
            </a:rPr>
            <a:t> </a:t>
          </a:r>
          <a:r>
            <a:rPr lang="fr-FR" b="0" dirty="0" err="1">
              <a:solidFill>
                <a:schemeClr val="bg1"/>
              </a:solidFill>
            </a:rPr>
            <a:t>ground</a:t>
          </a:r>
          <a:r>
            <a:rPr lang="fr-FR" b="0" dirty="0">
              <a:solidFill>
                <a:schemeClr val="bg1"/>
              </a:solidFill>
            </a:rPr>
            <a:t> </a:t>
          </a:r>
          <a:r>
            <a:rPr lang="fr-FR" b="0" dirty="0" err="1">
              <a:solidFill>
                <a:schemeClr val="bg1"/>
              </a:solidFill>
            </a:rPr>
            <a:t>truths</a:t>
          </a:r>
          <a:endParaRPr lang="fr-FR" dirty="0"/>
        </a:p>
      </dgm:t>
    </dgm:pt>
    <dgm:pt modelId="{05CA131F-49EB-45A8-8ADF-0275F51E8B3B}" type="parTrans" cxnId="{BBA3EFDA-FBC6-4259-91F2-84D451F128D9}">
      <dgm:prSet/>
      <dgm:spPr/>
      <dgm:t>
        <a:bodyPr/>
        <a:lstStyle/>
        <a:p>
          <a:endParaRPr lang="fr-FR"/>
        </a:p>
      </dgm:t>
    </dgm:pt>
    <dgm:pt modelId="{959C5D9D-7FFA-4724-94B4-23FD1ED474AA}" type="sibTrans" cxnId="{BBA3EFDA-FBC6-4259-91F2-84D451F128D9}">
      <dgm:prSet/>
      <dgm:spPr/>
      <dgm:t>
        <a:bodyPr/>
        <a:lstStyle/>
        <a:p>
          <a:endParaRPr lang="fr-FR"/>
        </a:p>
      </dgm:t>
    </dgm:pt>
    <dgm:pt modelId="{635E9D10-D2D1-4D49-9B8C-A4B249175FB9}" type="pres">
      <dgm:prSet presAssocID="{9D1C0142-E34D-4A7E-AF1A-3F9260BB0FB0}" presName="linear" presStyleCnt="0">
        <dgm:presLayoutVars>
          <dgm:animLvl val="lvl"/>
          <dgm:resizeHandles val="exact"/>
        </dgm:presLayoutVars>
      </dgm:prSet>
      <dgm:spPr/>
    </dgm:pt>
    <dgm:pt modelId="{51643010-D882-448D-B132-798A707763C0}" type="pres">
      <dgm:prSet presAssocID="{0EBDEEE2-1AC6-44A3-8AC7-BDFD2E90986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5B9E931-193C-484A-AECB-48122C1BD9AD}" type="pres">
      <dgm:prSet presAssocID="{959C5D9D-7FFA-4724-94B4-23FD1ED474AA}" presName="spacer" presStyleCnt="0"/>
      <dgm:spPr/>
    </dgm:pt>
    <dgm:pt modelId="{95E4FA1B-3459-4B0B-A2B7-E9F5FA231B69}" type="pres">
      <dgm:prSet presAssocID="{FE592EAF-AC8A-4E93-BFFC-10C47E10FB8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10A8303-DEE6-42E5-9CC3-F7FE95D32CC2}" type="pres">
      <dgm:prSet presAssocID="{776E799C-6A83-414E-865D-0C03BBF5A1AE}" presName="spacer" presStyleCnt="0"/>
      <dgm:spPr/>
    </dgm:pt>
    <dgm:pt modelId="{7C822520-9BF0-456A-878A-9050C1853DF0}" type="pres">
      <dgm:prSet presAssocID="{7362C621-C920-4D0C-B085-2183289AB23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C0AB6CD-8D56-4D88-A1DA-552FA45AB185}" type="pres">
      <dgm:prSet presAssocID="{A297BEFC-BF77-4AA4-811B-E4F910082E0E}" presName="spacer" presStyleCnt="0"/>
      <dgm:spPr/>
    </dgm:pt>
    <dgm:pt modelId="{281802D4-EE14-447A-AB1A-6CD768055D90}" type="pres">
      <dgm:prSet presAssocID="{1BB5DAF2-4B98-448A-BAF7-70033021FE0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8B99819-2292-4D36-9FC9-BB666CF6405C}" srcId="{9D1C0142-E34D-4A7E-AF1A-3F9260BB0FB0}" destId="{1BB5DAF2-4B98-448A-BAF7-70033021FE0E}" srcOrd="3" destOrd="0" parTransId="{A59915B0-36BC-471E-9610-F241336FDB67}" sibTransId="{4D579665-0907-4A2F-97F8-A69C01E59B9E}"/>
    <dgm:cxn modelId="{4CEE674B-CCB2-414A-9558-6EE3F83D9F20}" type="presOf" srcId="{1BB5DAF2-4B98-448A-BAF7-70033021FE0E}" destId="{281802D4-EE14-447A-AB1A-6CD768055D90}" srcOrd="0" destOrd="0" presId="urn:microsoft.com/office/officeart/2005/8/layout/vList2"/>
    <dgm:cxn modelId="{C47BE94B-7A5C-4E2F-A080-2C0C141D6791}" type="presOf" srcId="{0EBDEEE2-1AC6-44A3-8AC7-BDFD2E90986E}" destId="{51643010-D882-448D-B132-798A707763C0}" srcOrd="0" destOrd="0" presId="urn:microsoft.com/office/officeart/2005/8/layout/vList2"/>
    <dgm:cxn modelId="{93391F77-BD63-403B-8B11-F535AA55A956}" type="presOf" srcId="{9D1C0142-E34D-4A7E-AF1A-3F9260BB0FB0}" destId="{635E9D10-D2D1-4D49-9B8C-A4B249175FB9}" srcOrd="0" destOrd="0" presId="urn:microsoft.com/office/officeart/2005/8/layout/vList2"/>
    <dgm:cxn modelId="{33AFB689-F7D6-4F59-A5AA-62C2F2146CFC}" srcId="{9D1C0142-E34D-4A7E-AF1A-3F9260BB0FB0}" destId="{FE592EAF-AC8A-4E93-BFFC-10C47E10FB85}" srcOrd="1" destOrd="0" parTransId="{3BDA879D-2AE8-4140-AE5C-B22CB3864057}" sibTransId="{776E799C-6A83-414E-865D-0C03BBF5A1AE}"/>
    <dgm:cxn modelId="{BE2A48AB-39BA-4ABC-A1D2-D331D197CA50}" type="presOf" srcId="{FE592EAF-AC8A-4E93-BFFC-10C47E10FB85}" destId="{95E4FA1B-3459-4B0B-A2B7-E9F5FA231B69}" srcOrd="0" destOrd="0" presId="urn:microsoft.com/office/officeart/2005/8/layout/vList2"/>
    <dgm:cxn modelId="{9F9AC6BD-585D-46C7-A3E5-45459CACEECD}" srcId="{9D1C0142-E34D-4A7E-AF1A-3F9260BB0FB0}" destId="{7362C621-C920-4D0C-B085-2183289AB238}" srcOrd="2" destOrd="0" parTransId="{7AAE6F95-35FF-4298-BD4C-7E308E30C878}" sibTransId="{A297BEFC-BF77-4AA4-811B-E4F910082E0E}"/>
    <dgm:cxn modelId="{BBA3EFDA-FBC6-4259-91F2-84D451F128D9}" srcId="{9D1C0142-E34D-4A7E-AF1A-3F9260BB0FB0}" destId="{0EBDEEE2-1AC6-44A3-8AC7-BDFD2E90986E}" srcOrd="0" destOrd="0" parTransId="{05CA131F-49EB-45A8-8ADF-0275F51E8B3B}" sibTransId="{959C5D9D-7FFA-4724-94B4-23FD1ED474AA}"/>
    <dgm:cxn modelId="{EABDB1EB-59E1-4FE3-9D9B-2C9825711B96}" type="presOf" srcId="{7362C621-C920-4D0C-B085-2183289AB238}" destId="{7C822520-9BF0-456A-878A-9050C1853DF0}" srcOrd="0" destOrd="0" presId="urn:microsoft.com/office/officeart/2005/8/layout/vList2"/>
    <dgm:cxn modelId="{2B027F3B-8C07-4966-A050-11159AFB23B3}" type="presParOf" srcId="{635E9D10-D2D1-4D49-9B8C-A4B249175FB9}" destId="{51643010-D882-448D-B132-798A707763C0}" srcOrd="0" destOrd="0" presId="urn:microsoft.com/office/officeart/2005/8/layout/vList2"/>
    <dgm:cxn modelId="{2BC45C18-864E-4AA7-A449-1CB5CE3B466F}" type="presParOf" srcId="{635E9D10-D2D1-4D49-9B8C-A4B249175FB9}" destId="{85B9E931-193C-484A-AECB-48122C1BD9AD}" srcOrd="1" destOrd="0" presId="urn:microsoft.com/office/officeart/2005/8/layout/vList2"/>
    <dgm:cxn modelId="{BC171552-7702-453D-B51C-15F61B445940}" type="presParOf" srcId="{635E9D10-D2D1-4D49-9B8C-A4B249175FB9}" destId="{95E4FA1B-3459-4B0B-A2B7-E9F5FA231B69}" srcOrd="2" destOrd="0" presId="urn:microsoft.com/office/officeart/2005/8/layout/vList2"/>
    <dgm:cxn modelId="{FB74B815-4656-4C0F-8ED9-2B7F545A55E2}" type="presParOf" srcId="{635E9D10-D2D1-4D49-9B8C-A4B249175FB9}" destId="{010A8303-DEE6-42E5-9CC3-F7FE95D32CC2}" srcOrd="3" destOrd="0" presId="urn:microsoft.com/office/officeart/2005/8/layout/vList2"/>
    <dgm:cxn modelId="{CA1E836A-1BE3-46E9-B6BF-327C839FAD87}" type="presParOf" srcId="{635E9D10-D2D1-4D49-9B8C-A4B249175FB9}" destId="{7C822520-9BF0-456A-878A-9050C1853DF0}" srcOrd="4" destOrd="0" presId="urn:microsoft.com/office/officeart/2005/8/layout/vList2"/>
    <dgm:cxn modelId="{9C5417E8-ECA1-44BF-ABF7-2070F8F6436B}" type="presParOf" srcId="{635E9D10-D2D1-4D49-9B8C-A4B249175FB9}" destId="{5C0AB6CD-8D56-4D88-A1DA-552FA45AB185}" srcOrd="5" destOrd="0" presId="urn:microsoft.com/office/officeart/2005/8/layout/vList2"/>
    <dgm:cxn modelId="{3BE0CE8F-B5F7-4851-A710-7F7A3B182454}" type="presParOf" srcId="{635E9D10-D2D1-4D49-9B8C-A4B249175FB9}" destId="{281802D4-EE14-447A-AB1A-6CD768055D9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A02CDF-3FB9-4C84-80DB-38B4C098191F}" type="doc">
      <dgm:prSet loTypeId="urn:microsoft.com/office/officeart/2005/8/layout/list1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fr-FR"/>
        </a:p>
      </dgm:t>
    </dgm:pt>
    <dgm:pt modelId="{8DEB96A2-BB14-4F39-96C4-9D451DB8FE17}">
      <dgm:prSet/>
      <dgm:spPr/>
      <dgm:t>
        <a:bodyPr/>
        <a:lstStyle/>
        <a:p>
          <a:r>
            <a:rPr lang="fr-FR" dirty="0"/>
            <a:t>Introduction</a:t>
          </a:r>
        </a:p>
      </dgm:t>
    </dgm:pt>
    <dgm:pt modelId="{DCD2A516-C69F-4A6C-8D55-761D494C6DAE}" type="parTrans" cxnId="{F64681EA-7BC0-4DFF-8D04-659A5ED3175C}">
      <dgm:prSet/>
      <dgm:spPr/>
      <dgm:t>
        <a:bodyPr/>
        <a:lstStyle/>
        <a:p>
          <a:endParaRPr lang="fr-FR"/>
        </a:p>
      </dgm:t>
    </dgm:pt>
    <dgm:pt modelId="{92F502E6-B66A-451D-8EC1-5B4A82EEFEDA}" type="sibTrans" cxnId="{F64681EA-7BC0-4DFF-8D04-659A5ED3175C}">
      <dgm:prSet/>
      <dgm:spPr/>
      <dgm:t>
        <a:bodyPr/>
        <a:lstStyle/>
        <a:p>
          <a:endParaRPr lang="fr-FR"/>
        </a:p>
      </dgm:t>
    </dgm:pt>
    <dgm:pt modelId="{4C56A307-1119-4D17-8E8A-7E4FC1FB555B}">
      <dgm:prSet/>
      <dgm:spPr/>
      <dgm:t>
        <a:bodyPr/>
        <a:lstStyle/>
        <a:p>
          <a:r>
            <a:rPr lang="fr-FR"/>
            <a:t>State of the art</a:t>
          </a:r>
        </a:p>
      </dgm:t>
    </dgm:pt>
    <dgm:pt modelId="{50A87C87-0118-47F3-84F3-E82E07F296B6}" type="parTrans" cxnId="{D9FD21D8-52CF-4A07-86D1-314B57182DE5}">
      <dgm:prSet/>
      <dgm:spPr/>
      <dgm:t>
        <a:bodyPr/>
        <a:lstStyle/>
        <a:p>
          <a:endParaRPr lang="fr-FR"/>
        </a:p>
      </dgm:t>
    </dgm:pt>
    <dgm:pt modelId="{FE36553F-E887-4A7A-ADAC-01AAE6C0B9F6}" type="sibTrans" cxnId="{D9FD21D8-52CF-4A07-86D1-314B57182DE5}">
      <dgm:prSet/>
      <dgm:spPr/>
      <dgm:t>
        <a:bodyPr/>
        <a:lstStyle/>
        <a:p>
          <a:endParaRPr lang="fr-FR"/>
        </a:p>
      </dgm:t>
    </dgm:pt>
    <dgm:pt modelId="{FD6F29D6-5AF9-48EC-B1CD-6A82D36D48D6}">
      <dgm:prSet/>
      <dgm:spPr/>
      <dgm:t>
        <a:bodyPr/>
        <a:lstStyle/>
        <a:p>
          <a:r>
            <a:rPr lang="fr-FR"/>
            <a:t>Land Use classification</a:t>
          </a:r>
        </a:p>
      </dgm:t>
    </dgm:pt>
    <dgm:pt modelId="{2AC6A93F-B3E3-4C64-B50F-FD022A8A84FF}" type="parTrans" cxnId="{C0AA29BE-1C24-4FF0-A0B8-2D24003E136D}">
      <dgm:prSet/>
      <dgm:spPr/>
      <dgm:t>
        <a:bodyPr/>
        <a:lstStyle/>
        <a:p>
          <a:endParaRPr lang="fr-FR"/>
        </a:p>
      </dgm:t>
    </dgm:pt>
    <dgm:pt modelId="{5463F52D-0EF8-47A2-8D24-3E443A76D65F}" type="sibTrans" cxnId="{C0AA29BE-1C24-4FF0-A0B8-2D24003E136D}">
      <dgm:prSet/>
      <dgm:spPr/>
      <dgm:t>
        <a:bodyPr/>
        <a:lstStyle/>
        <a:p>
          <a:endParaRPr lang="fr-FR"/>
        </a:p>
      </dgm:t>
    </dgm:pt>
    <dgm:pt modelId="{5F5EC85D-57F2-4FA8-B9B6-8160FBAB21E3}">
      <dgm:prSet/>
      <dgm:spPr/>
      <dgm:t>
        <a:bodyPr/>
        <a:lstStyle/>
        <a:p>
          <a:r>
            <a:rPr lang="fr-FR"/>
            <a:t>Land Use change detection</a:t>
          </a:r>
        </a:p>
      </dgm:t>
    </dgm:pt>
    <dgm:pt modelId="{FABC3CE9-ECD2-484A-9F48-400FEFF02A8E}" type="parTrans" cxnId="{89272CFD-6C6A-49EA-8288-0FE6D636AE91}">
      <dgm:prSet/>
      <dgm:spPr/>
      <dgm:t>
        <a:bodyPr/>
        <a:lstStyle/>
        <a:p>
          <a:endParaRPr lang="fr-FR"/>
        </a:p>
      </dgm:t>
    </dgm:pt>
    <dgm:pt modelId="{076C2859-5203-4B86-B2B6-BA89CD7DADA7}" type="sibTrans" cxnId="{89272CFD-6C6A-49EA-8288-0FE6D636AE91}">
      <dgm:prSet/>
      <dgm:spPr/>
      <dgm:t>
        <a:bodyPr/>
        <a:lstStyle/>
        <a:p>
          <a:endParaRPr lang="fr-FR"/>
        </a:p>
      </dgm:t>
    </dgm:pt>
    <dgm:pt modelId="{9E60B59B-3F52-4DA7-A717-7B0625C50B43}">
      <dgm:prSet/>
      <dgm:spPr/>
      <dgm:t>
        <a:bodyPr/>
        <a:lstStyle/>
        <a:p>
          <a:r>
            <a:rPr lang="fr-FR"/>
            <a:t>Conclusion</a:t>
          </a:r>
        </a:p>
      </dgm:t>
    </dgm:pt>
    <dgm:pt modelId="{370D4CA4-E1B2-49C9-9F19-A1E3311E5AA5}" type="parTrans" cxnId="{9BD3B329-A08F-4ED9-B492-4711313090F9}">
      <dgm:prSet/>
      <dgm:spPr/>
      <dgm:t>
        <a:bodyPr/>
        <a:lstStyle/>
        <a:p>
          <a:endParaRPr lang="fr-FR"/>
        </a:p>
      </dgm:t>
    </dgm:pt>
    <dgm:pt modelId="{7D93858A-4103-4372-90A6-515FAD437338}" type="sibTrans" cxnId="{9BD3B329-A08F-4ED9-B492-4711313090F9}">
      <dgm:prSet/>
      <dgm:spPr/>
      <dgm:t>
        <a:bodyPr/>
        <a:lstStyle/>
        <a:p>
          <a:endParaRPr lang="fr-FR"/>
        </a:p>
      </dgm:t>
    </dgm:pt>
    <dgm:pt modelId="{49250FBD-742F-4E24-9C8A-A2EBB7097842}" type="pres">
      <dgm:prSet presAssocID="{B6A02CDF-3FB9-4C84-80DB-38B4C098191F}" presName="linear" presStyleCnt="0">
        <dgm:presLayoutVars>
          <dgm:dir/>
          <dgm:animLvl val="lvl"/>
          <dgm:resizeHandles val="exact"/>
        </dgm:presLayoutVars>
      </dgm:prSet>
      <dgm:spPr/>
    </dgm:pt>
    <dgm:pt modelId="{AC119B45-142D-41F2-8F67-646D704A44BC}" type="pres">
      <dgm:prSet presAssocID="{8DEB96A2-BB14-4F39-96C4-9D451DB8FE17}" presName="parentLin" presStyleCnt="0"/>
      <dgm:spPr/>
    </dgm:pt>
    <dgm:pt modelId="{44C828DE-57A2-435C-B33D-C03A16EC7D5F}" type="pres">
      <dgm:prSet presAssocID="{8DEB96A2-BB14-4F39-96C4-9D451DB8FE17}" presName="parentLeftMargin" presStyleLbl="node1" presStyleIdx="0" presStyleCnt="5"/>
      <dgm:spPr/>
    </dgm:pt>
    <dgm:pt modelId="{77B1E1FD-0C03-43C0-9FE1-CD06485394CF}" type="pres">
      <dgm:prSet presAssocID="{8DEB96A2-BB14-4F39-96C4-9D451DB8FE1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8BD8C0A-911F-43B1-A521-49BE656C3CB5}" type="pres">
      <dgm:prSet presAssocID="{8DEB96A2-BB14-4F39-96C4-9D451DB8FE17}" presName="negativeSpace" presStyleCnt="0"/>
      <dgm:spPr/>
    </dgm:pt>
    <dgm:pt modelId="{B41E7CD9-57C6-4777-9953-5805E79E5B1D}" type="pres">
      <dgm:prSet presAssocID="{8DEB96A2-BB14-4F39-96C4-9D451DB8FE17}" presName="childText" presStyleLbl="conFgAcc1" presStyleIdx="0" presStyleCnt="5">
        <dgm:presLayoutVars>
          <dgm:bulletEnabled val="1"/>
        </dgm:presLayoutVars>
      </dgm:prSet>
      <dgm:spPr/>
    </dgm:pt>
    <dgm:pt modelId="{0B1B141B-C1F8-4C55-ABC1-BE25C3EDDB14}" type="pres">
      <dgm:prSet presAssocID="{92F502E6-B66A-451D-8EC1-5B4A82EEFEDA}" presName="spaceBetweenRectangles" presStyleCnt="0"/>
      <dgm:spPr/>
    </dgm:pt>
    <dgm:pt modelId="{3D87B58D-9A2F-4222-B30D-334F5A252449}" type="pres">
      <dgm:prSet presAssocID="{4C56A307-1119-4D17-8E8A-7E4FC1FB555B}" presName="parentLin" presStyleCnt="0"/>
      <dgm:spPr/>
    </dgm:pt>
    <dgm:pt modelId="{B982E8D0-05B5-440E-9D75-DAC3065D6F24}" type="pres">
      <dgm:prSet presAssocID="{4C56A307-1119-4D17-8E8A-7E4FC1FB555B}" presName="parentLeftMargin" presStyleLbl="node1" presStyleIdx="0" presStyleCnt="5"/>
      <dgm:spPr/>
    </dgm:pt>
    <dgm:pt modelId="{D0A4BC13-FE94-43EC-8C5E-913F4DC22B9D}" type="pres">
      <dgm:prSet presAssocID="{4C56A307-1119-4D17-8E8A-7E4FC1FB555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C8B4636-3948-4DB9-A10C-AC63DBB29CA6}" type="pres">
      <dgm:prSet presAssocID="{4C56A307-1119-4D17-8E8A-7E4FC1FB555B}" presName="negativeSpace" presStyleCnt="0"/>
      <dgm:spPr/>
    </dgm:pt>
    <dgm:pt modelId="{C58A0B1C-E819-4FD0-9924-BB1F63B0DC73}" type="pres">
      <dgm:prSet presAssocID="{4C56A307-1119-4D17-8E8A-7E4FC1FB555B}" presName="childText" presStyleLbl="conFgAcc1" presStyleIdx="1" presStyleCnt="5">
        <dgm:presLayoutVars>
          <dgm:bulletEnabled val="1"/>
        </dgm:presLayoutVars>
      </dgm:prSet>
      <dgm:spPr/>
    </dgm:pt>
    <dgm:pt modelId="{19D1B65A-6B44-4E02-A966-6F49715A54FC}" type="pres">
      <dgm:prSet presAssocID="{FE36553F-E887-4A7A-ADAC-01AAE6C0B9F6}" presName="spaceBetweenRectangles" presStyleCnt="0"/>
      <dgm:spPr/>
    </dgm:pt>
    <dgm:pt modelId="{CD426650-0328-4470-BBA6-94A2DE9D0CDC}" type="pres">
      <dgm:prSet presAssocID="{FD6F29D6-5AF9-48EC-B1CD-6A82D36D48D6}" presName="parentLin" presStyleCnt="0"/>
      <dgm:spPr/>
    </dgm:pt>
    <dgm:pt modelId="{27F4F79F-E39D-4EB2-B8DC-7116F11F993B}" type="pres">
      <dgm:prSet presAssocID="{FD6F29D6-5AF9-48EC-B1CD-6A82D36D48D6}" presName="parentLeftMargin" presStyleLbl="node1" presStyleIdx="1" presStyleCnt="5"/>
      <dgm:spPr/>
    </dgm:pt>
    <dgm:pt modelId="{E2FC1668-BD5C-480F-8CA1-407619DAB7E2}" type="pres">
      <dgm:prSet presAssocID="{FD6F29D6-5AF9-48EC-B1CD-6A82D36D48D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27E1B48-34DE-4B6B-AD06-86B3701F7D26}" type="pres">
      <dgm:prSet presAssocID="{FD6F29D6-5AF9-48EC-B1CD-6A82D36D48D6}" presName="negativeSpace" presStyleCnt="0"/>
      <dgm:spPr/>
    </dgm:pt>
    <dgm:pt modelId="{373D9619-2E50-49F2-9E5F-0B045951B939}" type="pres">
      <dgm:prSet presAssocID="{FD6F29D6-5AF9-48EC-B1CD-6A82D36D48D6}" presName="childText" presStyleLbl="conFgAcc1" presStyleIdx="2" presStyleCnt="5">
        <dgm:presLayoutVars>
          <dgm:bulletEnabled val="1"/>
        </dgm:presLayoutVars>
      </dgm:prSet>
      <dgm:spPr/>
    </dgm:pt>
    <dgm:pt modelId="{11AAC2A5-BCB1-4AEE-A347-11DBAF777289}" type="pres">
      <dgm:prSet presAssocID="{5463F52D-0EF8-47A2-8D24-3E443A76D65F}" presName="spaceBetweenRectangles" presStyleCnt="0"/>
      <dgm:spPr/>
    </dgm:pt>
    <dgm:pt modelId="{EE4250EC-674E-49C2-9BED-EE0AF29793C2}" type="pres">
      <dgm:prSet presAssocID="{5F5EC85D-57F2-4FA8-B9B6-8160FBAB21E3}" presName="parentLin" presStyleCnt="0"/>
      <dgm:spPr/>
    </dgm:pt>
    <dgm:pt modelId="{C3419D0D-F22C-4A18-A3FA-DDC30F7A8803}" type="pres">
      <dgm:prSet presAssocID="{5F5EC85D-57F2-4FA8-B9B6-8160FBAB21E3}" presName="parentLeftMargin" presStyleLbl="node1" presStyleIdx="2" presStyleCnt="5"/>
      <dgm:spPr/>
    </dgm:pt>
    <dgm:pt modelId="{3932C88A-C023-4B9C-95DD-1AF6943F4335}" type="pres">
      <dgm:prSet presAssocID="{5F5EC85D-57F2-4FA8-B9B6-8160FBAB21E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C862375-1A7D-446C-8520-538A92364C07}" type="pres">
      <dgm:prSet presAssocID="{5F5EC85D-57F2-4FA8-B9B6-8160FBAB21E3}" presName="negativeSpace" presStyleCnt="0"/>
      <dgm:spPr/>
    </dgm:pt>
    <dgm:pt modelId="{269F3065-D815-4068-ACE0-B9DCB3E779AB}" type="pres">
      <dgm:prSet presAssocID="{5F5EC85D-57F2-4FA8-B9B6-8160FBAB21E3}" presName="childText" presStyleLbl="conFgAcc1" presStyleIdx="3" presStyleCnt="5">
        <dgm:presLayoutVars>
          <dgm:bulletEnabled val="1"/>
        </dgm:presLayoutVars>
      </dgm:prSet>
      <dgm:spPr/>
    </dgm:pt>
    <dgm:pt modelId="{C15654F3-4E20-4F20-B1B5-3E09C647D4C9}" type="pres">
      <dgm:prSet presAssocID="{076C2859-5203-4B86-B2B6-BA89CD7DADA7}" presName="spaceBetweenRectangles" presStyleCnt="0"/>
      <dgm:spPr/>
    </dgm:pt>
    <dgm:pt modelId="{F8002B53-CA5F-462F-93FB-D066507B7956}" type="pres">
      <dgm:prSet presAssocID="{9E60B59B-3F52-4DA7-A717-7B0625C50B43}" presName="parentLin" presStyleCnt="0"/>
      <dgm:spPr/>
    </dgm:pt>
    <dgm:pt modelId="{532AEB22-AA99-40B6-8913-4438E15C44FE}" type="pres">
      <dgm:prSet presAssocID="{9E60B59B-3F52-4DA7-A717-7B0625C50B43}" presName="parentLeftMargin" presStyleLbl="node1" presStyleIdx="3" presStyleCnt="5"/>
      <dgm:spPr/>
    </dgm:pt>
    <dgm:pt modelId="{AE079BFC-578D-47FD-ADCC-7A554239AF07}" type="pres">
      <dgm:prSet presAssocID="{9E60B59B-3F52-4DA7-A717-7B0625C50B43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391FD855-054A-46E9-8880-2A258603A7EF}" type="pres">
      <dgm:prSet presAssocID="{9E60B59B-3F52-4DA7-A717-7B0625C50B43}" presName="negativeSpace" presStyleCnt="0"/>
      <dgm:spPr/>
    </dgm:pt>
    <dgm:pt modelId="{57BFF549-6D4C-4E82-93DC-B5B5B87A15F3}" type="pres">
      <dgm:prSet presAssocID="{9E60B59B-3F52-4DA7-A717-7B0625C50B43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3FB6430D-5948-4CB6-88D9-316BAE23DFA3}" type="presOf" srcId="{5F5EC85D-57F2-4FA8-B9B6-8160FBAB21E3}" destId="{C3419D0D-F22C-4A18-A3FA-DDC30F7A8803}" srcOrd="0" destOrd="0" presId="urn:microsoft.com/office/officeart/2005/8/layout/list1"/>
    <dgm:cxn modelId="{9BD3B329-A08F-4ED9-B492-4711313090F9}" srcId="{B6A02CDF-3FB9-4C84-80DB-38B4C098191F}" destId="{9E60B59B-3F52-4DA7-A717-7B0625C50B43}" srcOrd="4" destOrd="0" parTransId="{370D4CA4-E1B2-49C9-9F19-A1E3311E5AA5}" sibTransId="{7D93858A-4103-4372-90A6-515FAD437338}"/>
    <dgm:cxn modelId="{5E594940-F1B3-4140-93EC-FF074323DA59}" type="presOf" srcId="{8DEB96A2-BB14-4F39-96C4-9D451DB8FE17}" destId="{44C828DE-57A2-435C-B33D-C03A16EC7D5F}" srcOrd="0" destOrd="0" presId="urn:microsoft.com/office/officeart/2005/8/layout/list1"/>
    <dgm:cxn modelId="{F13CE146-E3DE-473F-B06E-EF80624DDC09}" type="presOf" srcId="{FD6F29D6-5AF9-48EC-B1CD-6A82D36D48D6}" destId="{E2FC1668-BD5C-480F-8CA1-407619DAB7E2}" srcOrd="1" destOrd="0" presId="urn:microsoft.com/office/officeart/2005/8/layout/list1"/>
    <dgm:cxn modelId="{C9188B50-AAA3-4527-BC13-713B35195554}" type="presOf" srcId="{FD6F29D6-5AF9-48EC-B1CD-6A82D36D48D6}" destId="{27F4F79F-E39D-4EB2-B8DC-7116F11F993B}" srcOrd="0" destOrd="0" presId="urn:microsoft.com/office/officeart/2005/8/layout/list1"/>
    <dgm:cxn modelId="{F33A698B-A79C-4996-B8C9-0F9445BEFB58}" type="presOf" srcId="{4C56A307-1119-4D17-8E8A-7E4FC1FB555B}" destId="{B982E8D0-05B5-440E-9D75-DAC3065D6F24}" srcOrd="0" destOrd="0" presId="urn:microsoft.com/office/officeart/2005/8/layout/list1"/>
    <dgm:cxn modelId="{B3CD28A4-8539-4BB0-A99A-4BED50DCAB3C}" type="presOf" srcId="{9E60B59B-3F52-4DA7-A717-7B0625C50B43}" destId="{532AEB22-AA99-40B6-8913-4438E15C44FE}" srcOrd="0" destOrd="0" presId="urn:microsoft.com/office/officeart/2005/8/layout/list1"/>
    <dgm:cxn modelId="{2BF824B7-F560-46EC-A38E-2ED4281C7B2D}" type="presOf" srcId="{8DEB96A2-BB14-4F39-96C4-9D451DB8FE17}" destId="{77B1E1FD-0C03-43C0-9FE1-CD06485394CF}" srcOrd="1" destOrd="0" presId="urn:microsoft.com/office/officeart/2005/8/layout/list1"/>
    <dgm:cxn modelId="{C0AA29BE-1C24-4FF0-A0B8-2D24003E136D}" srcId="{B6A02CDF-3FB9-4C84-80DB-38B4C098191F}" destId="{FD6F29D6-5AF9-48EC-B1CD-6A82D36D48D6}" srcOrd="2" destOrd="0" parTransId="{2AC6A93F-B3E3-4C64-B50F-FD022A8A84FF}" sibTransId="{5463F52D-0EF8-47A2-8D24-3E443A76D65F}"/>
    <dgm:cxn modelId="{7DB2CEBE-23E6-4BCA-842D-5E08D690C605}" type="presOf" srcId="{4C56A307-1119-4D17-8E8A-7E4FC1FB555B}" destId="{D0A4BC13-FE94-43EC-8C5E-913F4DC22B9D}" srcOrd="1" destOrd="0" presId="urn:microsoft.com/office/officeart/2005/8/layout/list1"/>
    <dgm:cxn modelId="{E0464BC3-F74D-4F71-87A0-C1068569EF0D}" type="presOf" srcId="{5F5EC85D-57F2-4FA8-B9B6-8160FBAB21E3}" destId="{3932C88A-C023-4B9C-95DD-1AF6943F4335}" srcOrd="1" destOrd="0" presId="urn:microsoft.com/office/officeart/2005/8/layout/list1"/>
    <dgm:cxn modelId="{DB774DC3-1F74-4586-8601-DFC6A4DD67DF}" type="presOf" srcId="{B6A02CDF-3FB9-4C84-80DB-38B4C098191F}" destId="{49250FBD-742F-4E24-9C8A-A2EBB7097842}" srcOrd="0" destOrd="0" presId="urn:microsoft.com/office/officeart/2005/8/layout/list1"/>
    <dgm:cxn modelId="{0EBCB6C3-C91D-47EE-BEF7-4E68D6E81419}" type="presOf" srcId="{9E60B59B-3F52-4DA7-A717-7B0625C50B43}" destId="{AE079BFC-578D-47FD-ADCC-7A554239AF07}" srcOrd="1" destOrd="0" presId="urn:microsoft.com/office/officeart/2005/8/layout/list1"/>
    <dgm:cxn modelId="{D9FD21D8-52CF-4A07-86D1-314B57182DE5}" srcId="{B6A02CDF-3FB9-4C84-80DB-38B4C098191F}" destId="{4C56A307-1119-4D17-8E8A-7E4FC1FB555B}" srcOrd="1" destOrd="0" parTransId="{50A87C87-0118-47F3-84F3-E82E07F296B6}" sibTransId="{FE36553F-E887-4A7A-ADAC-01AAE6C0B9F6}"/>
    <dgm:cxn modelId="{F64681EA-7BC0-4DFF-8D04-659A5ED3175C}" srcId="{B6A02CDF-3FB9-4C84-80DB-38B4C098191F}" destId="{8DEB96A2-BB14-4F39-96C4-9D451DB8FE17}" srcOrd="0" destOrd="0" parTransId="{DCD2A516-C69F-4A6C-8D55-761D494C6DAE}" sibTransId="{92F502E6-B66A-451D-8EC1-5B4A82EEFEDA}"/>
    <dgm:cxn modelId="{89272CFD-6C6A-49EA-8288-0FE6D636AE91}" srcId="{B6A02CDF-3FB9-4C84-80DB-38B4C098191F}" destId="{5F5EC85D-57F2-4FA8-B9B6-8160FBAB21E3}" srcOrd="3" destOrd="0" parTransId="{FABC3CE9-ECD2-484A-9F48-400FEFF02A8E}" sibTransId="{076C2859-5203-4B86-B2B6-BA89CD7DADA7}"/>
    <dgm:cxn modelId="{14EB3915-9816-49D3-920C-335ABD91DF49}" type="presParOf" srcId="{49250FBD-742F-4E24-9C8A-A2EBB7097842}" destId="{AC119B45-142D-41F2-8F67-646D704A44BC}" srcOrd="0" destOrd="0" presId="urn:microsoft.com/office/officeart/2005/8/layout/list1"/>
    <dgm:cxn modelId="{7F9A2BE7-0D0D-4CAD-A722-16DFE345D38B}" type="presParOf" srcId="{AC119B45-142D-41F2-8F67-646D704A44BC}" destId="{44C828DE-57A2-435C-B33D-C03A16EC7D5F}" srcOrd="0" destOrd="0" presId="urn:microsoft.com/office/officeart/2005/8/layout/list1"/>
    <dgm:cxn modelId="{C32C268E-24AD-41C8-ACA8-A158BB9A1407}" type="presParOf" srcId="{AC119B45-142D-41F2-8F67-646D704A44BC}" destId="{77B1E1FD-0C03-43C0-9FE1-CD06485394CF}" srcOrd="1" destOrd="0" presId="urn:microsoft.com/office/officeart/2005/8/layout/list1"/>
    <dgm:cxn modelId="{BA96AB00-1267-4528-B49D-E9C8F823BBB9}" type="presParOf" srcId="{49250FBD-742F-4E24-9C8A-A2EBB7097842}" destId="{D8BD8C0A-911F-43B1-A521-49BE656C3CB5}" srcOrd="1" destOrd="0" presId="urn:microsoft.com/office/officeart/2005/8/layout/list1"/>
    <dgm:cxn modelId="{10E5FEB8-AD10-4363-8AD0-EDD99ABEC881}" type="presParOf" srcId="{49250FBD-742F-4E24-9C8A-A2EBB7097842}" destId="{B41E7CD9-57C6-4777-9953-5805E79E5B1D}" srcOrd="2" destOrd="0" presId="urn:microsoft.com/office/officeart/2005/8/layout/list1"/>
    <dgm:cxn modelId="{3CD67B45-E7D1-42F8-AC9E-601E6A4AFD55}" type="presParOf" srcId="{49250FBD-742F-4E24-9C8A-A2EBB7097842}" destId="{0B1B141B-C1F8-4C55-ABC1-BE25C3EDDB14}" srcOrd="3" destOrd="0" presId="urn:microsoft.com/office/officeart/2005/8/layout/list1"/>
    <dgm:cxn modelId="{55C9D0A7-6FDB-4A90-BCE0-CDD07D07EAA4}" type="presParOf" srcId="{49250FBD-742F-4E24-9C8A-A2EBB7097842}" destId="{3D87B58D-9A2F-4222-B30D-334F5A252449}" srcOrd="4" destOrd="0" presId="urn:microsoft.com/office/officeart/2005/8/layout/list1"/>
    <dgm:cxn modelId="{B3A22D89-95CE-4037-B242-F21AE4718230}" type="presParOf" srcId="{3D87B58D-9A2F-4222-B30D-334F5A252449}" destId="{B982E8D0-05B5-440E-9D75-DAC3065D6F24}" srcOrd="0" destOrd="0" presId="urn:microsoft.com/office/officeart/2005/8/layout/list1"/>
    <dgm:cxn modelId="{FDE48280-72E8-4957-BE1A-57579175ACBE}" type="presParOf" srcId="{3D87B58D-9A2F-4222-B30D-334F5A252449}" destId="{D0A4BC13-FE94-43EC-8C5E-913F4DC22B9D}" srcOrd="1" destOrd="0" presId="urn:microsoft.com/office/officeart/2005/8/layout/list1"/>
    <dgm:cxn modelId="{943ED6DF-CDD7-403E-BA50-1E2EDF96A44E}" type="presParOf" srcId="{49250FBD-742F-4E24-9C8A-A2EBB7097842}" destId="{2C8B4636-3948-4DB9-A10C-AC63DBB29CA6}" srcOrd="5" destOrd="0" presId="urn:microsoft.com/office/officeart/2005/8/layout/list1"/>
    <dgm:cxn modelId="{81417325-9D09-413F-BEC8-F9B5236678D8}" type="presParOf" srcId="{49250FBD-742F-4E24-9C8A-A2EBB7097842}" destId="{C58A0B1C-E819-4FD0-9924-BB1F63B0DC73}" srcOrd="6" destOrd="0" presId="urn:microsoft.com/office/officeart/2005/8/layout/list1"/>
    <dgm:cxn modelId="{C28FE46C-DA17-4592-BC3C-7519EE046DF0}" type="presParOf" srcId="{49250FBD-742F-4E24-9C8A-A2EBB7097842}" destId="{19D1B65A-6B44-4E02-A966-6F49715A54FC}" srcOrd="7" destOrd="0" presId="urn:microsoft.com/office/officeart/2005/8/layout/list1"/>
    <dgm:cxn modelId="{369E0E28-D24F-4733-BCDF-AC2824224522}" type="presParOf" srcId="{49250FBD-742F-4E24-9C8A-A2EBB7097842}" destId="{CD426650-0328-4470-BBA6-94A2DE9D0CDC}" srcOrd="8" destOrd="0" presId="urn:microsoft.com/office/officeart/2005/8/layout/list1"/>
    <dgm:cxn modelId="{E002DC10-4676-497B-8023-D6FAFDCD8083}" type="presParOf" srcId="{CD426650-0328-4470-BBA6-94A2DE9D0CDC}" destId="{27F4F79F-E39D-4EB2-B8DC-7116F11F993B}" srcOrd="0" destOrd="0" presId="urn:microsoft.com/office/officeart/2005/8/layout/list1"/>
    <dgm:cxn modelId="{E3BDCD7F-602B-499D-B130-26D48BECE7C4}" type="presParOf" srcId="{CD426650-0328-4470-BBA6-94A2DE9D0CDC}" destId="{E2FC1668-BD5C-480F-8CA1-407619DAB7E2}" srcOrd="1" destOrd="0" presId="urn:microsoft.com/office/officeart/2005/8/layout/list1"/>
    <dgm:cxn modelId="{C9A99E53-5E03-46CF-A78E-D996C8063C89}" type="presParOf" srcId="{49250FBD-742F-4E24-9C8A-A2EBB7097842}" destId="{127E1B48-34DE-4B6B-AD06-86B3701F7D26}" srcOrd="9" destOrd="0" presId="urn:microsoft.com/office/officeart/2005/8/layout/list1"/>
    <dgm:cxn modelId="{5FBBAA70-8A48-4982-8658-C2C0EBF09820}" type="presParOf" srcId="{49250FBD-742F-4E24-9C8A-A2EBB7097842}" destId="{373D9619-2E50-49F2-9E5F-0B045951B939}" srcOrd="10" destOrd="0" presId="urn:microsoft.com/office/officeart/2005/8/layout/list1"/>
    <dgm:cxn modelId="{CB3F448B-0DFE-4344-BE14-BB840A16B91F}" type="presParOf" srcId="{49250FBD-742F-4E24-9C8A-A2EBB7097842}" destId="{11AAC2A5-BCB1-4AEE-A347-11DBAF777289}" srcOrd="11" destOrd="0" presId="urn:microsoft.com/office/officeart/2005/8/layout/list1"/>
    <dgm:cxn modelId="{EEAD2DB8-B65E-4021-B815-E3F99147D71D}" type="presParOf" srcId="{49250FBD-742F-4E24-9C8A-A2EBB7097842}" destId="{EE4250EC-674E-49C2-9BED-EE0AF29793C2}" srcOrd="12" destOrd="0" presId="urn:microsoft.com/office/officeart/2005/8/layout/list1"/>
    <dgm:cxn modelId="{DFD5B70D-CF49-4070-8B29-7F683AE8A5BA}" type="presParOf" srcId="{EE4250EC-674E-49C2-9BED-EE0AF29793C2}" destId="{C3419D0D-F22C-4A18-A3FA-DDC30F7A8803}" srcOrd="0" destOrd="0" presId="urn:microsoft.com/office/officeart/2005/8/layout/list1"/>
    <dgm:cxn modelId="{658230B7-16DC-4763-BD3A-43D5437B58E3}" type="presParOf" srcId="{EE4250EC-674E-49C2-9BED-EE0AF29793C2}" destId="{3932C88A-C023-4B9C-95DD-1AF6943F4335}" srcOrd="1" destOrd="0" presId="urn:microsoft.com/office/officeart/2005/8/layout/list1"/>
    <dgm:cxn modelId="{1E0B96CF-084C-4B33-81A3-CC2DCA2FCD98}" type="presParOf" srcId="{49250FBD-742F-4E24-9C8A-A2EBB7097842}" destId="{DC862375-1A7D-446C-8520-538A92364C07}" srcOrd="13" destOrd="0" presId="urn:microsoft.com/office/officeart/2005/8/layout/list1"/>
    <dgm:cxn modelId="{268C4F6E-648E-4135-9C5E-B26DBB9776E3}" type="presParOf" srcId="{49250FBD-742F-4E24-9C8A-A2EBB7097842}" destId="{269F3065-D815-4068-ACE0-B9DCB3E779AB}" srcOrd="14" destOrd="0" presId="urn:microsoft.com/office/officeart/2005/8/layout/list1"/>
    <dgm:cxn modelId="{3F0C2CE0-1BEA-4976-849D-85781AEA18B1}" type="presParOf" srcId="{49250FBD-742F-4E24-9C8A-A2EBB7097842}" destId="{C15654F3-4E20-4F20-B1B5-3E09C647D4C9}" srcOrd="15" destOrd="0" presId="urn:microsoft.com/office/officeart/2005/8/layout/list1"/>
    <dgm:cxn modelId="{952853CE-6794-49C6-A1C2-144BA1C1CB4C}" type="presParOf" srcId="{49250FBD-742F-4E24-9C8A-A2EBB7097842}" destId="{F8002B53-CA5F-462F-93FB-D066507B7956}" srcOrd="16" destOrd="0" presId="urn:microsoft.com/office/officeart/2005/8/layout/list1"/>
    <dgm:cxn modelId="{DA2EBD97-6458-450B-AD97-932C5142AA5E}" type="presParOf" srcId="{F8002B53-CA5F-462F-93FB-D066507B7956}" destId="{532AEB22-AA99-40B6-8913-4438E15C44FE}" srcOrd="0" destOrd="0" presId="urn:microsoft.com/office/officeart/2005/8/layout/list1"/>
    <dgm:cxn modelId="{EF43AB6A-7BDF-49BF-983B-0472830141F5}" type="presParOf" srcId="{F8002B53-CA5F-462F-93FB-D066507B7956}" destId="{AE079BFC-578D-47FD-ADCC-7A554239AF07}" srcOrd="1" destOrd="0" presId="urn:microsoft.com/office/officeart/2005/8/layout/list1"/>
    <dgm:cxn modelId="{4D694DE2-4DE6-4D78-B12E-3BB44F224941}" type="presParOf" srcId="{49250FBD-742F-4E24-9C8A-A2EBB7097842}" destId="{391FD855-054A-46E9-8880-2A258603A7EF}" srcOrd="17" destOrd="0" presId="urn:microsoft.com/office/officeart/2005/8/layout/list1"/>
    <dgm:cxn modelId="{3B682381-D10B-4B89-A442-7BE72724ACE5}" type="presParOf" srcId="{49250FBD-742F-4E24-9C8A-A2EBB7097842}" destId="{57BFF549-6D4C-4E82-93DC-B5B5B87A15F3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B4C614A-30CC-4C79-AB06-7A02430B6A40}" type="doc">
      <dgm:prSet loTypeId="urn:microsoft.com/office/officeart/2005/8/layout/hierarchy3" loCatId="hierarchy" qsTypeId="urn:microsoft.com/office/officeart/2005/8/quickstyle/simple1" qsCatId="simple" csTypeId="urn:microsoft.com/office/officeart/2005/8/colors/accent6_2" csCatId="accent6"/>
      <dgm:spPr/>
      <dgm:t>
        <a:bodyPr/>
        <a:lstStyle/>
        <a:p>
          <a:endParaRPr lang="fr-FR"/>
        </a:p>
      </dgm:t>
    </dgm:pt>
    <dgm:pt modelId="{0DA4E1F4-8F6E-495C-AF1C-111B5ABC7D13}">
      <dgm:prSet/>
      <dgm:spPr/>
      <dgm:t>
        <a:bodyPr/>
        <a:lstStyle/>
        <a:p>
          <a:r>
            <a:rPr lang="fr-FR"/>
            <a:t>Which </a:t>
          </a:r>
          <a:r>
            <a:rPr lang="fr-FR" b="1"/>
            <a:t>data sources </a:t>
          </a:r>
          <a:r>
            <a:rPr lang="fr-FR"/>
            <a:t>are </a:t>
          </a:r>
          <a:r>
            <a:rPr lang="fr-FR" b="1"/>
            <a:t>relevant</a:t>
          </a:r>
          <a:r>
            <a:rPr lang="fr-FR"/>
            <a:t> for LU classification and change detection and why?</a:t>
          </a:r>
        </a:p>
      </dgm:t>
    </dgm:pt>
    <dgm:pt modelId="{579A3360-7E1F-499B-A013-0939715C8141}" type="parTrans" cxnId="{CCAC06D4-E5A6-43AE-84D5-8A3C113D0C09}">
      <dgm:prSet/>
      <dgm:spPr/>
      <dgm:t>
        <a:bodyPr/>
        <a:lstStyle/>
        <a:p>
          <a:endParaRPr lang="fr-FR"/>
        </a:p>
      </dgm:t>
    </dgm:pt>
    <dgm:pt modelId="{01B0812A-A013-4F67-8012-8C2728151D7D}" type="sibTrans" cxnId="{CCAC06D4-E5A6-43AE-84D5-8A3C113D0C09}">
      <dgm:prSet/>
      <dgm:spPr/>
      <dgm:t>
        <a:bodyPr/>
        <a:lstStyle/>
        <a:p>
          <a:endParaRPr lang="fr-FR"/>
        </a:p>
      </dgm:t>
    </dgm:pt>
    <dgm:pt modelId="{509384E4-F779-49EA-BFA6-7CD4F451CE31}">
      <dgm:prSet/>
      <dgm:spPr/>
      <dgm:t>
        <a:bodyPr/>
        <a:lstStyle/>
        <a:p>
          <a:r>
            <a:rPr lang="fr-FR" dirty="0" err="1"/>
            <a:t>Which</a:t>
          </a:r>
          <a:r>
            <a:rPr lang="fr-FR" dirty="0"/>
            <a:t> </a:t>
          </a:r>
          <a:r>
            <a:rPr lang="fr-FR" b="1" dirty="0" err="1"/>
            <a:t>methods</a:t>
          </a:r>
          <a:r>
            <a:rPr lang="fr-FR" dirty="0"/>
            <a:t> and </a:t>
          </a:r>
          <a:r>
            <a:rPr lang="fr-FR" b="1" dirty="0" err="1"/>
            <a:t>strategies</a:t>
          </a:r>
          <a:r>
            <a:rPr lang="fr-FR" dirty="0"/>
            <a:t> are </a:t>
          </a:r>
          <a:r>
            <a:rPr lang="fr-FR" dirty="0" err="1"/>
            <a:t>most</a:t>
          </a:r>
          <a:r>
            <a:rPr lang="fr-FR" dirty="0"/>
            <a:t> </a:t>
          </a:r>
          <a:r>
            <a:rPr lang="fr-FR" b="1" dirty="0"/>
            <a:t>efficient</a:t>
          </a:r>
          <a:r>
            <a:rPr lang="fr-FR" dirty="0"/>
            <a:t> for </a:t>
          </a:r>
          <a:r>
            <a:rPr lang="fr-FR" dirty="0" err="1"/>
            <a:t>these</a:t>
          </a:r>
          <a:r>
            <a:rPr lang="fr-FR" dirty="0"/>
            <a:t> </a:t>
          </a:r>
          <a:r>
            <a:rPr lang="fr-FR" dirty="0" err="1"/>
            <a:t>tasks</a:t>
          </a:r>
          <a:r>
            <a:rPr lang="fr-FR" dirty="0"/>
            <a:t>?</a:t>
          </a:r>
        </a:p>
      </dgm:t>
    </dgm:pt>
    <dgm:pt modelId="{3D43249A-7DD6-4F31-A538-36046D180B8B}" type="parTrans" cxnId="{470A4C12-A25C-476C-8AB4-00AF36A29DA1}">
      <dgm:prSet/>
      <dgm:spPr/>
      <dgm:t>
        <a:bodyPr/>
        <a:lstStyle/>
        <a:p>
          <a:endParaRPr lang="fr-FR"/>
        </a:p>
      </dgm:t>
    </dgm:pt>
    <dgm:pt modelId="{42EB18A2-EB1D-4BD4-8D0F-F452D28A4EFA}" type="sibTrans" cxnId="{470A4C12-A25C-476C-8AB4-00AF36A29DA1}">
      <dgm:prSet/>
      <dgm:spPr/>
      <dgm:t>
        <a:bodyPr/>
        <a:lstStyle/>
        <a:p>
          <a:endParaRPr lang="fr-FR"/>
        </a:p>
      </dgm:t>
    </dgm:pt>
    <dgm:pt modelId="{0C903B9E-FE2C-4FA4-844F-E504F8C026DA}" type="pres">
      <dgm:prSet presAssocID="{EB4C614A-30CC-4C79-AB06-7A02430B6A4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93B2966-39BA-474F-932E-320F49955157}" type="pres">
      <dgm:prSet presAssocID="{0DA4E1F4-8F6E-495C-AF1C-111B5ABC7D13}" presName="root" presStyleCnt="0"/>
      <dgm:spPr/>
    </dgm:pt>
    <dgm:pt modelId="{E9C33DB4-B838-49E2-9DCB-8652638D537E}" type="pres">
      <dgm:prSet presAssocID="{0DA4E1F4-8F6E-495C-AF1C-111B5ABC7D13}" presName="rootComposite" presStyleCnt="0"/>
      <dgm:spPr/>
    </dgm:pt>
    <dgm:pt modelId="{4BB54A97-2335-4748-BE71-AF20D018C0EF}" type="pres">
      <dgm:prSet presAssocID="{0DA4E1F4-8F6E-495C-AF1C-111B5ABC7D13}" presName="rootText" presStyleLbl="node1" presStyleIdx="0" presStyleCnt="2"/>
      <dgm:spPr/>
    </dgm:pt>
    <dgm:pt modelId="{AAD4C6F7-0E1A-4F53-B57D-739161D1151B}" type="pres">
      <dgm:prSet presAssocID="{0DA4E1F4-8F6E-495C-AF1C-111B5ABC7D13}" presName="rootConnector" presStyleLbl="node1" presStyleIdx="0" presStyleCnt="2"/>
      <dgm:spPr/>
    </dgm:pt>
    <dgm:pt modelId="{F0513EC8-D898-4438-A6FA-D235B92B8235}" type="pres">
      <dgm:prSet presAssocID="{0DA4E1F4-8F6E-495C-AF1C-111B5ABC7D13}" presName="childShape" presStyleCnt="0"/>
      <dgm:spPr/>
    </dgm:pt>
    <dgm:pt modelId="{5CADBB17-3358-485D-AF1B-59F0FDE9F6DD}" type="pres">
      <dgm:prSet presAssocID="{509384E4-F779-49EA-BFA6-7CD4F451CE31}" presName="root" presStyleCnt="0"/>
      <dgm:spPr/>
    </dgm:pt>
    <dgm:pt modelId="{A8A97381-395B-4784-BF7E-20D30A5FE400}" type="pres">
      <dgm:prSet presAssocID="{509384E4-F779-49EA-BFA6-7CD4F451CE31}" presName="rootComposite" presStyleCnt="0"/>
      <dgm:spPr/>
    </dgm:pt>
    <dgm:pt modelId="{F8A472C8-1575-48A5-83F6-70BD4C512C2C}" type="pres">
      <dgm:prSet presAssocID="{509384E4-F779-49EA-BFA6-7CD4F451CE31}" presName="rootText" presStyleLbl="node1" presStyleIdx="1" presStyleCnt="2"/>
      <dgm:spPr/>
    </dgm:pt>
    <dgm:pt modelId="{DDE33F11-A523-42DA-87C1-67CB11A9D2A3}" type="pres">
      <dgm:prSet presAssocID="{509384E4-F779-49EA-BFA6-7CD4F451CE31}" presName="rootConnector" presStyleLbl="node1" presStyleIdx="1" presStyleCnt="2"/>
      <dgm:spPr/>
    </dgm:pt>
    <dgm:pt modelId="{EEED7E89-7445-4F08-8326-47CFD18B0995}" type="pres">
      <dgm:prSet presAssocID="{509384E4-F779-49EA-BFA6-7CD4F451CE31}" presName="childShape" presStyleCnt="0"/>
      <dgm:spPr/>
    </dgm:pt>
  </dgm:ptLst>
  <dgm:cxnLst>
    <dgm:cxn modelId="{E43BDF03-585A-4E3E-BF82-807039F1601A}" type="presOf" srcId="{0DA4E1F4-8F6E-495C-AF1C-111B5ABC7D13}" destId="{AAD4C6F7-0E1A-4F53-B57D-739161D1151B}" srcOrd="1" destOrd="0" presId="urn:microsoft.com/office/officeart/2005/8/layout/hierarchy3"/>
    <dgm:cxn modelId="{17155A05-DB7C-457A-9BBE-14E2FFB100D3}" type="presOf" srcId="{EB4C614A-30CC-4C79-AB06-7A02430B6A40}" destId="{0C903B9E-FE2C-4FA4-844F-E504F8C026DA}" srcOrd="0" destOrd="0" presId="urn:microsoft.com/office/officeart/2005/8/layout/hierarchy3"/>
    <dgm:cxn modelId="{7D98670B-EA4C-47A2-BBB0-CD2837EC4997}" type="presOf" srcId="{509384E4-F779-49EA-BFA6-7CD4F451CE31}" destId="{DDE33F11-A523-42DA-87C1-67CB11A9D2A3}" srcOrd="1" destOrd="0" presId="urn:microsoft.com/office/officeart/2005/8/layout/hierarchy3"/>
    <dgm:cxn modelId="{470A4C12-A25C-476C-8AB4-00AF36A29DA1}" srcId="{EB4C614A-30CC-4C79-AB06-7A02430B6A40}" destId="{509384E4-F779-49EA-BFA6-7CD4F451CE31}" srcOrd="1" destOrd="0" parTransId="{3D43249A-7DD6-4F31-A538-36046D180B8B}" sibTransId="{42EB18A2-EB1D-4BD4-8D0F-F452D28A4EFA}"/>
    <dgm:cxn modelId="{1352EA95-3129-4707-8E3A-BB6B917ECC3B}" type="presOf" srcId="{0DA4E1F4-8F6E-495C-AF1C-111B5ABC7D13}" destId="{4BB54A97-2335-4748-BE71-AF20D018C0EF}" srcOrd="0" destOrd="0" presId="urn:microsoft.com/office/officeart/2005/8/layout/hierarchy3"/>
    <dgm:cxn modelId="{0A2762A2-7857-4B8C-94F2-A53C0F505049}" type="presOf" srcId="{509384E4-F779-49EA-BFA6-7CD4F451CE31}" destId="{F8A472C8-1575-48A5-83F6-70BD4C512C2C}" srcOrd="0" destOrd="0" presId="urn:microsoft.com/office/officeart/2005/8/layout/hierarchy3"/>
    <dgm:cxn modelId="{CCAC06D4-E5A6-43AE-84D5-8A3C113D0C09}" srcId="{EB4C614A-30CC-4C79-AB06-7A02430B6A40}" destId="{0DA4E1F4-8F6E-495C-AF1C-111B5ABC7D13}" srcOrd="0" destOrd="0" parTransId="{579A3360-7E1F-499B-A013-0939715C8141}" sibTransId="{01B0812A-A013-4F67-8012-8C2728151D7D}"/>
    <dgm:cxn modelId="{F8F021E7-53E0-4225-9EDB-04B263EBEEFA}" type="presParOf" srcId="{0C903B9E-FE2C-4FA4-844F-E504F8C026DA}" destId="{E93B2966-39BA-474F-932E-320F49955157}" srcOrd="0" destOrd="0" presId="urn:microsoft.com/office/officeart/2005/8/layout/hierarchy3"/>
    <dgm:cxn modelId="{C596335C-B592-4C35-AA08-5CBE18ADA55C}" type="presParOf" srcId="{E93B2966-39BA-474F-932E-320F49955157}" destId="{E9C33DB4-B838-49E2-9DCB-8652638D537E}" srcOrd="0" destOrd="0" presId="urn:microsoft.com/office/officeart/2005/8/layout/hierarchy3"/>
    <dgm:cxn modelId="{10B5A963-F893-48AC-82D8-9F52513F8588}" type="presParOf" srcId="{E9C33DB4-B838-49E2-9DCB-8652638D537E}" destId="{4BB54A97-2335-4748-BE71-AF20D018C0EF}" srcOrd="0" destOrd="0" presId="urn:microsoft.com/office/officeart/2005/8/layout/hierarchy3"/>
    <dgm:cxn modelId="{8F676440-EAAC-4D90-8539-67AEC3888698}" type="presParOf" srcId="{E9C33DB4-B838-49E2-9DCB-8652638D537E}" destId="{AAD4C6F7-0E1A-4F53-B57D-739161D1151B}" srcOrd="1" destOrd="0" presId="urn:microsoft.com/office/officeart/2005/8/layout/hierarchy3"/>
    <dgm:cxn modelId="{EDEF54EF-421F-4A0D-9807-3FEAE5CCC4B8}" type="presParOf" srcId="{E93B2966-39BA-474F-932E-320F49955157}" destId="{F0513EC8-D898-4438-A6FA-D235B92B8235}" srcOrd="1" destOrd="0" presId="urn:microsoft.com/office/officeart/2005/8/layout/hierarchy3"/>
    <dgm:cxn modelId="{EEBED059-2A9E-42EF-B664-331A89C29B6C}" type="presParOf" srcId="{0C903B9E-FE2C-4FA4-844F-E504F8C026DA}" destId="{5CADBB17-3358-485D-AF1B-59F0FDE9F6DD}" srcOrd="1" destOrd="0" presId="urn:microsoft.com/office/officeart/2005/8/layout/hierarchy3"/>
    <dgm:cxn modelId="{8E4021DA-7B6A-4ADC-9E20-2528FAEC88C9}" type="presParOf" srcId="{5CADBB17-3358-485D-AF1B-59F0FDE9F6DD}" destId="{A8A97381-395B-4784-BF7E-20D30A5FE400}" srcOrd="0" destOrd="0" presId="urn:microsoft.com/office/officeart/2005/8/layout/hierarchy3"/>
    <dgm:cxn modelId="{7BB03342-E7C1-4954-8401-65605BA07F18}" type="presParOf" srcId="{A8A97381-395B-4784-BF7E-20D30A5FE400}" destId="{F8A472C8-1575-48A5-83F6-70BD4C512C2C}" srcOrd="0" destOrd="0" presId="urn:microsoft.com/office/officeart/2005/8/layout/hierarchy3"/>
    <dgm:cxn modelId="{4E87F378-E7EF-4C86-A4A6-666CF33DDBB5}" type="presParOf" srcId="{A8A97381-395B-4784-BF7E-20D30A5FE400}" destId="{DDE33F11-A523-42DA-87C1-67CB11A9D2A3}" srcOrd="1" destOrd="0" presId="urn:microsoft.com/office/officeart/2005/8/layout/hierarchy3"/>
    <dgm:cxn modelId="{26587F69-7647-4D04-BF21-C8BB5F983247}" type="presParOf" srcId="{5CADBB17-3358-485D-AF1B-59F0FDE9F6DD}" destId="{EEED7E89-7445-4F08-8326-47CFD18B0995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AECDFA-11D9-4C23-B168-8676B80CDB0F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fr-FR"/>
        </a:p>
      </dgm:t>
    </dgm:pt>
    <dgm:pt modelId="{3F32B13B-EF76-4F28-A636-8A5B8692251B}">
      <dgm:prSet/>
      <dgm:spPr/>
      <dgm:t>
        <a:bodyPr/>
        <a:lstStyle/>
        <a:p>
          <a:r>
            <a:rPr lang="fr-FR" dirty="0" err="1"/>
            <a:t>Supervised</a:t>
          </a:r>
          <a:r>
            <a:rPr lang="fr-FR" dirty="0"/>
            <a:t> machine </a:t>
          </a:r>
          <a:r>
            <a:rPr lang="fr-FR" dirty="0" err="1"/>
            <a:t>learning</a:t>
          </a:r>
          <a:r>
            <a:rPr lang="fr-FR" dirty="0"/>
            <a:t> </a:t>
          </a:r>
          <a:r>
            <a:rPr lang="fr-FR" dirty="0" err="1"/>
            <a:t>approach</a:t>
          </a:r>
          <a:r>
            <a:rPr lang="fr-FR" dirty="0"/>
            <a:t> for LU classification and change </a:t>
          </a:r>
          <a:r>
            <a:rPr lang="fr-FR" dirty="0" err="1"/>
            <a:t>detection</a:t>
          </a:r>
          <a:endParaRPr lang="fr-FR" dirty="0"/>
        </a:p>
      </dgm:t>
    </dgm:pt>
    <dgm:pt modelId="{EA20BCE4-A992-4FFA-928A-EDB6CA1DBE05}" type="parTrans" cxnId="{485715ED-A81C-4976-96DF-D915A9A3865B}">
      <dgm:prSet/>
      <dgm:spPr/>
      <dgm:t>
        <a:bodyPr/>
        <a:lstStyle/>
        <a:p>
          <a:endParaRPr lang="fr-FR"/>
        </a:p>
      </dgm:t>
    </dgm:pt>
    <dgm:pt modelId="{FEB7AFE3-1385-44CC-841D-690867DED8F7}" type="sibTrans" cxnId="{485715ED-A81C-4976-96DF-D915A9A3865B}">
      <dgm:prSet/>
      <dgm:spPr/>
      <dgm:t>
        <a:bodyPr/>
        <a:lstStyle/>
        <a:p>
          <a:endParaRPr lang="fr-FR"/>
        </a:p>
      </dgm:t>
    </dgm:pt>
    <dgm:pt modelId="{24113A7D-0A25-4C26-B352-6B5C377BC59F}">
      <dgm:prSet/>
      <dgm:spPr/>
      <dgm:t>
        <a:bodyPr/>
        <a:lstStyle/>
        <a:p>
          <a:r>
            <a:rPr lang="fr-FR" dirty="0" err="1"/>
            <a:t>Toward</a:t>
          </a:r>
          <a:r>
            <a:rPr lang="fr-FR" dirty="0"/>
            <a:t> a </a:t>
          </a:r>
          <a:r>
            <a:rPr lang="fr-FR" dirty="0" err="1"/>
            <a:t>better</a:t>
          </a:r>
          <a:r>
            <a:rPr lang="fr-FR" dirty="0"/>
            <a:t> </a:t>
          </a:r>
          <a:r>
            <a:rPr lang="fr-FR" dirty="0" err="1"/>
            <a:t>understanding</a:t>
          </a:r>
          <a:r>
            <a:rPr lang="fr-FR" dirty="0"/>
            <a:t> of the contributions of the sources and the impact of </a:t>
          </a:r>
          <a:r>
            <a:rPr lang="fr-FR" dirty="0" err="1"/>
            <a:t>their</a:t>
          </a:r>
          <a:r>
            <a:rPr lang="fr-FR" dirty="0"/>
            <a:t> imperfections</a:t>
          </a:r>
        </a:p>
      </dgm:t>
    </dgm:pt>
    <dgm:pt modelId="{8093CDF5-B43C-47A5-9F5D-8FA77F75BDFD}" type="parTrans" cxnId="{B54566E7-D103-4719-BEC1-F873D94BF3F5}">
      <dgm:prSet/>
      <dgm:spPr/>
      <dgm:t>
        <a:bodyPr/>
        <a:lstStyle/>
        <a:p>
          <a:endParaRPr lang="fr-FR"/>
        </a:p>
      </dgm:t>
    </dgm:pt>
    <dgm:pt modelId="{BB926FE1-4792-46FD-AC62-8876BBD0ADFE}" type="sibTrans" cxnId="{B54566E7-D103-4719-BEC1-F873D94BF3F5}">
      <dgm:prSet/>
      <dgm:spPr/>
      <dgm:t>
        <a:bodyPr/>
        <a:lstStyle/>
        <a:p>
          <a:endParaRPr lang="fr-FR"/>
        </a:p>
      </dgm:t>
    </dgm:pt>
    <dgm:pt modelId="{B13EA09B-CAEA-42D3-9AA1-F2DF123BC226}">
      <dgm:prSet/>
      <dgm:spPr/>
      <dgm:t>
        <a:bodyPr/>
        <a:lstStyle/>
        <a:p>
          <a:r>
            <a:rPr lang="fr-FR" dirty="0"/>
            <a:t>Fusion of </a:t>
          </a:r>
          <a:r>
            <a:rPr lang="fr-FR" dirty="0" err="1"/>
            <a:t>very</a:t>
          </a:r>
          <a:r>
            <a:rPr lang="fr-FR" dirty="0"/>
            <a:t> </a:t>
          </a:r>
          <a:r>
            <a:rPr lang="fr-FR" dirty="0" err="1"/>
            <a:t>heterogeneous</a:t>
          </a:r>
          <a:r>
            <a:rPr lang="fr-FR" dirty="0"/>
            <a:t> data sources</a:t>
          </a:r>
        </a:p>
      </dgm:t>
    </dgm:pt>
    <dgm:pt modelId="{3F8045E1-CC6D-45AB-B670-40E66D17371E}" type="parTrans" cxnId="{345E0360-B98D-4828-B744-C7B95F1084E1}">
      <dgm:prSet/>
      <dgm:spPr/>
      <dgm:t>
        <a:bodyPr/>
        <a:lstStyle/>
        <a:p>
          <a:endParaRPr lang="fr-FR"/>
        </a:p>
      </dgm:t>
    </dgm:pt>
    <dgm:pt modelId="{5896BCCC-F941-4C43-8F39-BD5A288730DF}" type="sibTrans" cxnId="{345E0360-B98D-4828-B744-C7B95F1084E1}">
      <dgm:prSet/>
      <dgm:spPr/>
      <dgm:t>
        <a:bodyPr/>
        <a:lstStyle/>
        <a:p>
          <a:endParaRPr lang="fr-FR"/>
        </a:p>
      </dgm:t>
    </dgm:pt>
    <dgm:pt modelId="{45D579CB-D8D7-4794-A97A-EC24F49C648A}" type="pres">
      <dgm:prSet presAssocID="{5AAECDFA-11D9-4C23-B168-8676B80CDB0F}" presName="linear" presStyleCnt="0">
        <dgm:presLayoutVars>
          <dgm:animLvl val="lvl"/>
          <dgm:resizeHandles val="exact"/>
        </dgm:presLayoutVars>
      </dgm:prSet>
      <dgm:spPr/>
    </dgm:pt>
    <dgm:pt modelId="{EC8AA0F8-C8A9-41E9-A2B7-6D7FB1C060DB}" type="pres">
      <dgm:prSet presAssocID="{B13EA09B-CAEA-42D3-9AA1-F2DF123BC22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DD1AA95-8465-4808-817D-8662F6B93419}" type="pres">
      <dgm:prSet presAssocID="{5896BCCC-F941-4C43-8F39-BD5A288730DF}" presName="spacer" presStyleCnt="0"/>
      <dgm:spPr/>
    </dgm:pt>
    <dgm:pt modelId="{D98682DC-BCCE-4EAF-94C4-8CB87E26EC11}" type="pres">
      <dgm:prSet presAssocID="{3F32B13B-EF76-4F28-A636-8A5B8692251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35D88CE-836C-42B7-9606-79FF1C290522}" type="pres">
      <dgm:prSet presAssocID="{FEB7AFE3-1385-44CC-841D-690867DED8F7}" presName="spacer" presStyleCnt="0"/>
      <dgm:spPr/>
    </dgm:pt>
    <dgm:pt modelId="{C790F1EA-6F1D-4270-867C-C75A94CC7A32}" type="pres">
      <dgm:prSet presAssocID="{24113A7D-0A25-4C26-B352-6B5C377BC59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34E0B08-DDAF-401F-BC40-7FB239B90BB6}" type="presOf" srcId="{B13EA09B-CAEA-42D3-9AA1-F2DF123BC226}" destId="{EC8AA0F8-C8A9-41E9-A2B7-6D7FB1C060DB}" srcOrd="0" destOrd="0" presId="urn:microsoft.com/office/officeart/2005/8/layout/vList2"/>
    <dgm:cxn modelId="{345E0360-B98D-4828-B744-C7B95F1084E1}" srcId="{5AAECDFA-11D9-4C23-B168-8676B80CDB0F}" destId="{B13EA09B-CAEA-42D3-9AA1-F2DF123BC226}" srcOrd="0" destOrd="0" parTransId="{3F8045E1-CC6D-45AB-B670-40E66D17371E}" sibTransId="{5896BCCC-F941-4C43-8F39-BD5A288730DF}"/>
    <dgm:cxn modelId="{8B13D7C8-C485-445C-ADF6-DC3AC51E3DCE}" type="presOf" srcId="{3F32B13B-EF76-4F28-A636-8A5B8692251B}" destId="{D98682DC-BCCE-4EAF-94C4-8CB87E26EC11}" srcOrd="0" destOrd="0" presId="urn:microsoft.com/office/officeart/2005/8/layout/vList2"/>
    <dgm:cxn modelId="{63060FDA-D9A1-44D8-B521-9A683B3E496D}" type="presOf" srcId="{5AAECDFA-11D9-4C23-B168-8676B80CDB0F}" destId="{45D579CB-D8D7-4794-A97A-EC24F49C648A}" srcOrd="0" destOrd="0" presId="urn:microsoft.com/office/officeart/2005/8/layout/vList2"/>
    <dgm:cxn modelId="{B54566E7-D103-4719-BEC1-F873D94BF3F5}" srcId="{5AAECDFA-11D9-4C23-B168-8676B80CDB0F}" destId="{24113A7D-0A25-4C26-B352-6B5C377BC59F}" srcOrd="2" destOrd="0" parTransId="{8093CDF5-B43C-47A5-9F5D-8FA77F75BDFD}" sibTransId="{BB926FE1-4792-46FD-AC62-8876BBD0ADFE}"/>
    <dgm:cxn modelId="{485715ED-A81C-4976-96DF-D915A9A3865B}" srcId="{5AAECDFA-11D9-4C23-B168-8676B80CDB0F}" destId="{3F32B13B-EF76-4F28-A636-8A5B8692251B}" srcOrd="1" destOrd="0" parTransId="{EA20BCE4-A992-4FFA-928A-EDB6CA1DBE05}" sibTransId="{FEB7AFE3-1385-44CC-841D-690867DED8F7}"/>
    <dgm:cxn modelId="{E923E9F3-F498-4255-8FAB-39C9F13D8825}" type="presOf" srcId="{24113A7D-0A25-4C26-B352-6B5C377BC59F}" destId="{C790F1EA-6F1D-4270-867C-C75A94CC7A32}" srcOrd="0" destOrd="0" presId="urn:microsoft.com/office/officeart/2005/8/layout/vList2"/>
    <dgm:cxn modelId="{48BFB29B-5118-4ECD-8161-ADAEED825C36}" type="presParOf" srcId="{45D579CB-D8D7-4794-A97A-EC24F49C648A}" destId="{EC8AA0F8-C8A9-41E9-A2B7-6D7FB1C060DB}" srcOrd="0" destOrd="0" presId="urn:microsoft.com/office/officeart/2005/8/layout/vList2"/>
    <dgm:cxn modelId="{BF082702-022E-4EF5-9DD9-ACFACB4096E8}" type="presParOf" srcId="{45D579CB-D8D7-4794-A97A-EC24F49C648A}" destId="{9DD1AA95-8465-4808-817D-8662F6B93419}" srcOrd="1" destOrd="0" presId="urn:microsoft.com/office/officeart/2005/8/layout/vList2"/>
    <dgm:cxn modelId="{4A7AF6AC-3732-4B13-B5E2-0E16F7F9DB8F}" type="presParOf" srcId="{45D579CB-D8D7-4794-A97A-EC24F49C648A}" destId="{D98682DC-BCCE-4EAF-94C4-8CB87E26EC11}" srcOrd="2" destOrd="0" presId="urn:microsoft.com/office/officeart/2005/8/layout/vList2"/>
    <dgm:cxn modelId="{B95C1ED6-9826-46BA-BEAD-038AB58090C0}" type="presParOf" srcId="{45D579CB-D8D7-4794-A97A-EC24F49C648A}" destId="{935D88CE-836C-42B7-9606-79FF1C290522}" srcOrd="3" destOrd="0" presId="urn:microsoft.com/office/officeart/2005/8/layout/vList2"/>
    <dgm:cxn modelId="{495B34EF-983A-4F4C-ADD9-56EF7F21C385}" type="presParOf" srcId="{45D579CB-D8D7-4794-A97A-EC24F49C648A}" destId="{C790F1EA-6F1D-4270-867C-C75A94CC7A3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49281C7-97A3-4C51-8F4D-FB265EAA2645}" type="doc">
      <dgm:prSet loTypeId="urn:microsoft.com/office/officeart/2005/8/layout/funnel1" loCatId="process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fr-FR"/>
        </a:p>
      </dgm:t>
    </dgm:pt>
    <dgm:pt modelId="{87687986-4D80-4106-80CA-3725B1414695}">
      <dgm:prSet/>
      <dgm:spPr/>
      <dgm:t>
        <a:bodyPr/>
        <a:lstStyle/>
        <a:p>
          <a:r>
            <a:rPr lang="fr-FR"/>
            <a:t>How individual predictions are made?</a:t>
          </a:r>
        </a:p>
      </dgm:t>
    </dgm:pt>
    <dgm:pt modelId="{EA0EF80B-C8DC-49E7-8E44-02ABD4617447}" type="parTrans" cxnId="{9A7B7E01-543E-4B28-B21F-FC3795E96C81}">
      <dgm:prSet/>
      <dgm:spPr/>
      <dgm:t>
        <a:bodyPr/>
        <a:lstStyle/>
        <a:p>
          <a:endParaRPr lang="fr-FR"/>
        </a:p>
      </dgm:t>
    </dgm:pt>
    <dgm:pt modelId="{BB6B6A26-BD4C-49F7-855B-5E7E2EEC347E}" type="sibTrans" cxnId="{9A7B7E01-543E-4B28-B21F-FC3795E96C81}">
      <dgm:prSet/>
      <dgm:spPr/>
      <dgm:t>
        <a:bodyPr/>
        <a:lstStyle/>
        <a:p>
          <a:endParaRPr lang="fr-FR"/>
        </a:p>
      </dgm:t>
    </dgm:pt>
    <dgm:pt modelId="{771FF6A8-AC68-4A0A-ADA0-2F0D317B1849}">
      <dgm:prSet/>
      <dgm:spPr/>
      <dgm:t>
        <a:bodyPr/>
        <a:lstStyle/>
        <a:p>
          <a:r>
            <a:rPr lang="fr-FR" dirty="0"/>
            <a:t>Impact and interactions of the sources and </a:t>
          </a:r>
          <a:r>
            <a:rPr lang="fr-FR" dirty="0" err="1"/>
            <a:t>attributes</a:t>
          </a:r>
          <a:r>
            <a:rPr lang="fr-FR" dirty="0"/>
            <a:t>?</a:t>
          </a:r>
        </a:p>
      </dgm:t>
    </dgm:pt>
    <dgm:pt modelId="{52127C62-EC4A-433A-B92F-44EEBAE71F14}" type="parTrans" cxnId="{952597FB-AF18-4233-9482-0AC20236A354}">
      <dgm:prSet/>
      <dgm:spPr/>
      <dgm:t>
        <a:bodyPr/>
        <a:lstStyle/>
        <a:p>
          <a:endParaRPr lang="fr-FR"/>
        </a:p>
      </dgm:t>
    </dgm:pt>
    <dgm:pt modelId="{D005E960-9BCB-4F08-AFD8-257BD254816B}" type="sibTrans" cxnId="{952597FB-AF18-4233-9482-0AC20236A354}">
      <dgm:prSet/>
      <dgm:spPr/>
      <dgm:t>
        <a:bodyPr/>
        <a:lstStyle/>
        <a:p>
          <a:endParaRPr lang="fr-FR"/>
        </a:p>
      </dgm:t>
    </dgm:pt>
    <dgm:pt modelId="{F8789224-E6C4-43EA-84FE-F299AC5DE85A}">
      <dgm:prSet/>
      <dgm:spPr/>
      <dgm:t>
        <a:bodyPr/>
        <a:lstStyle/>
        <a:p>
          <a:r>
            <a:rPr lang="fr-FR" dirty="0" err="1"/>
            <a:t>What</a:t>
          </a:r>
          <a:r>
            <a:rPr lang="fr-FR" dirty="0"/>
            <a:t> information </a:t>
          </a:r>
          <a:r>
            <a:rPr lang="fr-FR" dirty="0" err="1"/>
            <a:t>is</a:t>
          </a:r>
          <a:r>
            <a:rPr lang="fr-FR" dirty="0"/>
            <a:t> </a:t>
          </a:r>
          <a:r>
            <a:rPr lang="fr-FR" dirty="0" err="1"/>
            <a:t>used</a:t>
          </a:r>
          <a:r>
            <a:rPr lang="fr-FR" dirty="0"/>
            <a:t> for </a:t>
          </a:r>
          <a:r>
            <a:rPr lang="fr-FR" dirty="0" err="1"/>
            <a:t>each</a:t>
          </a:r>
          <a:r>
            <a:rPr lang="fr-FR" dirty="0"/>
            <a:t> class?</a:t>
          </a:r>
        </a:p>
      </dgm:t>
    </dgm:pt>
    <dgm:pt modelId="{B3720341-2E50-4AF6-A640-073244C3743A}" type="parTrans" cxnId="{2ED70596-D8A0-42EA-88C0-B8A0EB847FF2}">
      <dgm:prSet/>
      <dgm:spPr/>
      <dgm:t>
        <a:bodyPr/>
        <a:lstStyle/>
        <a:p>
          <a:endParaRPr lang="fr-FR"/>
        </a:p>
      </dgm:t>
    </dgm:pt>
    <dgm:pt modelId="{ECFDE595-B42A-4FA7-B030-F2A0BBC175F3}" type="sibTrans" cxnId="{2ED70596-D8A0-42EA-88C0-B8A0EB847FF2}">
      <dgm:prSet/>
      <dgm:spPr/>
      <dgm:t>
        <a:bodyPr/>
        <a:lstStyle/>
        <a:p>
          <a:endParaRPr lang="fr-FR"/>
        </a:p>
      </dgm:t>
    </dgm:pt>
    <dgm:pt modelId="{E718527E-9353-415F-A7C9-5AF3545F64B4}">
      <dgm:prSet/>
      <dgm:spPr/>
      <dgm:t>
        <a:bodyPr/>
        <a:lstStyle/>
        <a:p>
          <a:endParaRPr lang="fr-FR" dirty="0"/>
        </a:p>
      </dgm:t>
    </dgm:pt>
    <dgm:pt modelId="{A7400129-776B-4C83-AB25-1F5C20EC66F9}" type="parTrans" cxnId="{F2B79EAB-B4B8-45CA-BC61-22AF979A6A27}">
      <dgm:prSet/>
      <dgm:spPr/>
      <dgm:t>
        <a:bodyPr/>
        <a:lstStyle/>
        <a:p>
          <a:endParaRPr lang="fr-FR"/>
        </a:p>
      </dgm:t>
    </dgm:pt>
    <dgm:pt modelId="{C6AEA1EC-BB24-402C-8C8A-0E02D9CCA2E1}" type="sibTrans" cxnId="{F2B79EAB-B4B8-45CA-BC61-22AF979A6A27}">
      <dgm:prSet/>
      <dgm:spPr/>
      <dgm:t>
        <a:bodyPr/>
        <a:lstStyle/>
        <a:p>
          <a:endParaRPr lang="fr-FR"/>
        </a:p>
      </dgm:t>
    </dgm:pt>
    <dgm:pt modelId="{9BE38DC6-ACF5-4868-BF90-ACB947FD5E85}" type="pres">
      <dgm:prSet presAssocID="{C49281C7-97A3-4C51-8F4D-FB265EAA2645}" presName="Name0" presStyleCnt="0">
        <dgm:presLayoutVars>
          <dgm:chMax val="4"/>
          <dgm:resizeHandles val="exact"/>
        </dgm:presLayoutVars>
      </dgm:prSet>
      <dgm:spPr/>
    </dgm:pt>
    <dgm:pt modelId="{EECCD5CD-9E4D-40AC-82B4-4673042F78F4}" type="pres">
      <dgm:prSet presAssocID="{C49281C7-97A3-4C51-8F4D-FB265EAA2645}" presName="ellipse" presStyleLbl="trBgShp" presStyleIdx="0" presStyleCnt="1"/>
      <dgm:spPr/>
    </dgm:pt>
    <dgm:pt modelId="{4D0B4CB5-F8ED-4D13-B0C1-CA39217B4135}" type="pres">
      <dgm:prSet presAssocID="{C49281C7-97A3-4C51-8F4D-FB265EAA2645}" presName="arrow1" presStyleLbl="fgShp" presStyleIdx="0" presStyleCnt="1"/>
      <dgm:spPr/>
    </dgm:pt>
    <dgm:pt modelId="{B417F650-C404-4F84-9EB5-3E6A8D4A3148}" type="pres">
      <dgm:prSet presAssocID="{C49281C7-97A3-4C51-8F4D-FB265EAA2645}" presName="rectangle" presStyleLbl="revTx" presStyleIdx="0" presStyleCnt="1">
        <dgm:presLayoutVars>
          <dgm:bulletEnabled val="1"/>
        </dgm:presLayoutVars>
      </dgm:prSet>
      <dgm:spPr/>
    </dgm:pt>
    <dgm:pt modelId="{01605E33-9626-46F7-BAF4-21F521424FAB}" type="pres">
      <dgm:prSet presAssocID="{771FF6A8-AC68-4A0A-ADA0-2F0D317B1849}" presName="item1" presStyleLbl="node1" presStyleIdx="0" presStyleCnt="3">
        <dgm:presLayoutVars>
          <dgm:bulletEnabled val="1"/>
        </dgm:presLayoutVars>
      </dgm:prSet>
      <dgm:spPr/>
    </dgm:pt>
    <dgm:pt modelId="{F831042E-0A83-4E5F-8010-E5FF7A2DB30F}" type="pres">
      <dgm:prSet presAssocID="{F8789224-E6C4-43EA-84FE-F299AC5DE85A}" presName="item2" presStyleLbl="node1" presStyleIdx="1" presStyleCnt="3">
        <dgm:presLayoutVars>
          <dgm:bulletEnabled val="1"/>
        </dgm:presLayoutVars>
      </dgm:prSet>
      <dgm:spPr/>
    </dgm:pt>
    <dgm:pt modelId="{918B7BF9-E1D5-49C7-BCD4-20E5D0DA0087}" type="pres">
      <dgm:prSet presAssocID="{E718527E-9353-415F-A7C9-5AF3545F64B4}" presName="item3" presStyleLbl="node1" presStyleIdx="2" presStyleCnt="3">
        <dgm:presLayoutVars>
          <dgm:bulletEnabled val="1"/>
        </dgm:presLayoutVars>
      </dgm:prSet>
      <dgm:spPr/>
    </dgm:pt>
    <dgm:pt modelId="{B25FF1E6-C837-4905-8A67-2012DE1A3F3E}" type="pres">
      <dgm:prSet presAssocID="{C49281C7-97A3-4C51-8F4D-FB265EAA2645}" presName="funnel" presStyleLbl="trAlignAcc1" presStyleIdx="0" presStyleCnt="1"/>
      <dgm:spPr/>
    </dgm:pt>
  </dgm:ptLst>
  <dgm:cxnLst>
    <dgm:cxn modelId="{9A7B7E01-543E-4B28-B21F-FC3795E96C81}" srcId="{C49281C7-97A3-4C51-8F4D-FB265EAA2645}" destId="{87687986-4D80-4106-80CA-3725B1414695}" srcOrd="0" destOrd="0" parTransId="{EA0EF80B-C8DC-49E7-8E44-02ABD4617447}" sibTransId="{BB6B6A26-BD4C-49F7-855B-5E7E2EEC347E}"/>
    <dgm:cxn modelId="{B7C41D0D-29A4-4FB1-9184-D42997D1A7E9}" type="presOf" srcId="{F8789224-E6C4-43EA-84FE-F299AC5DE85A}" destId="{01605E33-9626-46F7-BAF4-21F521424FAB}" srcOrd="0" destOrd="0" presId="urn:microsoft.com/office/officeart/2005/8/layout/funnel1"/>
    <dgm:cxn modelId="{8A424510-7BFA-4842-8E5B-658A76CF0310}" type="presOf" srcId="{E718527E-9353-415F-A7C9-5AF3545F64B4}" destId="{B417F650-C404-4F84-9EB5-3E6A8D4A3148}" srcOrd="0" destOrd="0" presId="urn:microsoft.com/office/officeart/2005/8/layout/funnel1"/>
    <dgm:cxn modelId="{1F494F25-64FB-403E-87F1-BE9BA3F84515}" type="presOf" srcId="{87687986-4D80-4106-80CA-3725B1414695}" destId="{918B7BF9-E1D5-49C7-BCD4-20E5D0DA0087}" srcOrd="0" destOrd="0" presId="urn:microsoft.com/office/officeart/2005/8/layout/funnel1"/>
    <dgm:cxn modelId="{CE6D524F-38BB-4896-9864-C815E94FD760}" type="presOf" srcId="{C49281C7-97A3-4C51-8F4D-FB265EAA2645}" destId="{9BE38DC6-ACF5-4868-BF90-ACB947FD5E85}" srcOrd="0" destOrd="0" presId="urn:microsoft.com/office/officeart/2005/8/layout/funnel1"/>
    <dgm:cxn modelId="{2ED70596-D8A0-42EA-88C0-B8A0EB847FF2}" srcId="{C49281C7-97A3-4C51-8F4D-FB265EAA2645}" destId="{F8789224-E6C4-43EA-84FE-F299AC5DE85A}" srcOrd="2" destOrd="0" parTransId="{B3720341-2E50-4AF6-A640-073244C3743A}" sibTransId="{ECFDE595-B42A-4FA7-B030-F2A0BBC175F3}"/>
    <dgm:cxn modelId="{F2B79EAB-B4B8-45CA-BC61-22AF979A6A27}" srcId="{C49281C7-97A3-4C51-8F4D-FB265EAA2645}" destId="{E718527E-9353-415F-A7C9-5AF3545F64B4}" srcOrd="3" destOrd="0" parTransId="{A7400129-776B-4C83-AB25-1F5C20EC66F9}" sibTransId="{C6AEA1EC-BB24-402C-8C8A-0E02D9CCA2E1}"/>
    <dgm:cxn modelId="{D08CFCE6-E000-4682-8949-678E1F39149B}" type="presOf" srcId="{771FF6A8-AC68-4A0A-ADA0-2F0D317B1849}" destId="{F831042E-0A83-4E5F-8010-E5FF7A2DB30F}" srcOrd="0" destOrd="0" presId="urn:microsoft.com/office/officeart/2005/8/layout/funnel1"/>
    <dgm:cxn modelId="{952597FB-AF18-4233-9482-0AC20236A354}" srcId="{C49281C7-97A3-4C51-8F4D-FB265EAA2645}" destId="{771FF6A8-AC68-4A0A-ADA0-2F0D317B1849}" srcOrd="1" destOrd="0" parTransId="{52127C62-EC4A-433A-B92F-44EEBAE71F14}" sibTransId="{D005E960-9BCB-4F08-AFD8-257BD254816B}"/>
    <dgm:cxn modelId="{515C7B66-3E9E-43D4-BFA2-76932B9384A0}" type="presParOf" srcId="{9BE38DC6-ACF5-4868-BF90-ACB947FD5E85}" destId="{EECCD5CD-9E4D-40AC-82B4-4673042F78F4}" srcOrd="0" destOrd="0" presId="urn:microsoft.com/office/officeart/2005/8/layout/funnel1"/>
    <dgm:cxn modelId="{E2E361B7-A302-4DD3-984D-3F17712E8683}" type="presParOf" srcId="{9BE38DC6-ACF5-4868-BF90-ACB947FD5E85}" destId="{4D0B4CB5-F8ED-4D13-B0C1-CA39217B4135}" srcOrd="1" destOrd="0" presId="urn:microsoft.com/office/officeart/2005/8/layout/funnel1"/>
    <dgm:cxn modelId="{40BBFC9F-FC14-4C37-9B03-43C1FAFE8C5D}" type="presParOf" srcId="{9BE38DC6-ACF5-4868-BF90-ACB947FD5E85}" destId="{B417F650-C404-4F84-9EB5-3E6A8D4A3148}" srcOrd="2" destOrd="0" presId="urn:microsoft.com/office/officeart/2005/8/layout/funnel1"/>
    <dgm:cxn modelId="{C2690161-90AE-426C-8DED-266611F279A1}" type="presParOf" srcId="{9BE38DC6-ACF5-4868-BF90-ACB947FD5E85}" destId="{01605E33-9626-46F7-BAF4-21F521424FAB}" srcOrd="3" destOrd="0" presId="urn:microsoft.com/office/officeart/2005/8/layout/funnel1"/>
    <dgm:cxn modelId="{E44B3805-CC0F-4DF5-B9C5-438C57B887D8}" type="presParOf" srcId="{9BE38DC6-ACF5-4868-BF90-ACB947FD5E85}" destId="{F831042E-0A83-4E5F-8010-E5FF7A2DB30F}" srcOrd="4" destOrd="0" presId="urn:microsoft.com/office/officeart/2005/8/layout/funnel1"/>
    <dgm:cxn modelId="{D4A36D81-9E70-4B48-BC55-C64901B389BF}" type="presParOf" srcId="{9BE38DC6-ACF5-4868-BF90-ACB947FD5E85}" destId="{918B7BF9-E1D5-49C7-BCD4-20E5D0DA0087}" srcOrd="5" destOrd="0" presId="urn:microsoft.com/office/officeart/2005/8/layout/funnel1"/>
    <dgm:cxn modelId="{02D29033-78E8-4E51-8DB6-00BFA6155636}" type="presParOf" srcId="{9BE38DC6-ACF5-4868-BF90-ACB947FD5E85}" destId="{B25FF1E6-C837-4905-8A67-2012DE1A3F3E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17F9E92-AE61-411F-8B0D-E854CA42D037}" type="doc">
      <dgm:prSet loTypeId="urn:microsoft.com/office/officeart/2005/8/layout/defaul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fr-FR"/>
        </a:p>
      </dgm:t>
    </dgm:pt>
    <dgm:pt modelId="{BE9DB6B2-6663-45A4-A08A-E661F259FD1C}">
      <dgm:prSet/>
      <dgm:spPr/>
      <dgm:t>
        <a:bodyPr/>
        <a:lstStyle/>
        <a:p>
          <a:r>
            <a:rPr lang="fr-FR" dirty="0"/>
            <a:t>Model </a:t>
          </a:r>
          <a:r>
            <a:rPr lang="fr-FR" dirty="0" err="1"/>
            <a:t>improvement</a:t>
          </a:r>
          <a:endParaRPr lang="fr-FR" dirty="0"/>
        </a:p>
      </dgm:t>
    </dgm:pt>
    <dgm:pt modelId="{AAF14111-2291-45E2-8977-716DBD5EE76F}" type="parTrans" cxnId="{D8F2BC0E-C9C4-4E65-8E9F-B95D03D2DD3E}">
      <dgm:prSet/>
      <dgm:spPr/>
      <dgm:t>
        <a:bodyPr/>
        <a:lstStyle/>
        <a:p>
          <a:endParaRPr lang="fr-FR"/>
        </a:p>
      </dgm:t>
    </dgm:pt>
    <dgm:pt modelId="{8CFF590C-2E3E-4E98-9DD8-AEE72B8E028B}" type="sibTrans" cxnId="{D8F2BC0E-C9C4-4E65-8E9F-B95D03D2DD3E}">
      <dgm:prSet/>
      <dgm:spPr/>
      <dgm:t>
        <a:bodyPr/>
        <a:lstStyle/>
        <a:p>
          <a:endParaRPr lang="fr-FR"/>
        </a:p>
      </dgm:t>
    </dgm:pt>
    <dgm:pt modelId="{22B851AF-5BC8-44C3-BFB6-248081713D29}">
      <dgm:prSet/>
      <dgm:spPr/>
      <dgm:t>
        <a:bodyPr/>
        <a:lstStyle/>
        <a:p>
          <a:r>
            <a:rPr lang="fr-FR" dirty="0"/>
            <a:t>Handling </a:t>
          </a:r>
          <a:r>
            <a:rPr lang="fr-FR" dirty="0" err="1"/>
            <a:t>uncertainty</a:t>
          </a:r>
          <a:r>
            <a:rPr lang="fr-FR" dirty="0"/>
            <a:t> </a:t>
          </a:r>
        </a:p>
      </dgm:t>
    </dgm:pt>
    <dgm:pt modelId="{C59F842B-93A4-4A16-95EE-BE4505CEFC5C}" type="parTrans" cxnId="{9513D9E2-BCEC-4F08-BA42-CC3BD2BE8F76}">
      <dgm:prSet/>
      <dgm:spPr/>
      <dgm:t>
        <a:bodyPr/>
        <a:lstStyle/>
        <a:p>
          <a:endParaRPr lang="fr-FR"/>
        </a:p>
      </dgm:t>
    </dgm:pt>
    <dgm:pt modelId="{0CDFF195-0D0F-4E1D-BB1D-B3BC2301B4D2}" type="sibTrans" cxnId="{9513D9E2-BCEC-4F08-BA42-CC3BD2BE8F76}">
      <dgm:prSet/>
      <dgm:spPr/>
      <dgm:t>
        <a:bodyPr/>
        <a:lstStyle/>
        <a:p>
          <a:endParaRPr lang="fr-FR"/>
        </a:p>
      </dgm:t>
    </dgm:pt>
    <dgm:pt modelId="{4CB99E2C-A3EB-4EF7-99D6-8502F4614AF1}">
      <dgm:prSet/>
      <dgm:spPr/>
      <dgm:t>
        <a:bodyPr/>
        <a:lstStyle/>
        <a:p>
          <a:r>
            <a:rPr lang="fr-FR" dirty="0" err="1"/>
            <a:t>Error</a:t>
          </a:r>
          <a:r>
            <a:rPr lang="fr-FR" dirty="0"/>
            <a:t> </a:t>
          </a:r>
          <a:r>
            <a:rPr lang="fr-FR" dirty="0" err="1"/>
            <a:t>diagnosis</a:t>
          </a:r>
          <a:endParaRPr lang="fr-FR" dirty="0"/>
        </a:p>
      </dgm:t>
    </dgm:pt>
    <dgm:pt modelId="{7C33C2AD-8312-49F5-9F52-B3C0B059BEEA}" type="parTrans" cxnId="{F24A1730-048A-4578-812C-9BF669998FA2}">
      <dgm:prSet/>
      <dgm:spPr/>
      <dgm:t>
        <a:bodyPr/>
        <a:lstStyle/>
        <a:p>
          <a:endParaRPr lang="fr-FR"/>
        </a:p>
      </dgm:t>
    </dgm:pt>
    <dgm:pt modelId="{A38AC7DC-8E7D-457B-BA82-AC46052DD4F4}" type="sibTrans" cxnId="{F24A1730-048A-4578-812C-9BF669998FA2}">
      <dgm:prSet/>
      <dgm:spPr/>
      <dgm:t>
        <a:bodyPr/>
        <a:lstStyle/>
        <a:p>
          <a:endParaRPr lang="fr-FR"/>
        </a:p>
      </dgm:t>
    </dgm:pt>
    <dgm:pt modelId="{97015F40-897D-4AF1-AD64-28D7E1CC88D5}">
      <dgm:prSet/>
      <dgm:spPr/>
      <dgm:t>
        <a:bodyPr/>
        <a:lstStyle/>
        <a:p>
          <a:r>
            <a:rPr lang="fr-FR"/>
            <a:t>Trust and transparency</a:t>
          </a:r>
        </a:p>
      </dgm:t>
    </dgm:pt>
    <dgm:pt modelId="{C697BA75-DAD4-4B45-A5E1-43BDC3BFF28D}" type="parTrans" cxnId="{E570C039-3074-41DC-B19A-BC4FB331DCF2}">
      <dgm:prSet/>
      <dgm:spPr/>
      <dgm:t>
        <a:bodyPr/>
        <a:lstStyle/>
        <a:p>
          <a:endParaRPr lang="fr-FR"/>
        </a:p>
      </dgm:t>
    </dgm:pt>
    <dgm:pt modelId="{EA43C150-31F4-4F7E-95D8-692AC7D85FA0}" type="sibTrans" cxnId="{E570C039-3074-41DC-B19A-BC4FB331DCF2}">
      <dgm:prSet/>
      <dgm:spPr/>
      <dgm:t>
        <a:bodyPr/>
        <a:lstStyle/>
        <a:p>
          <a:endParaRPr lang="fr-FR"/>
        </a:p>
      </dgm:t>
    </dgm:pt>
    <dgm:pt modelId="{57A3CD42-DBC7-408F-BCAA-812479C40FCF}">
      <dgm:prSet/>
      <dgm:spPr/>
      <dgm:t>
        <a:bodyPr/>
        <a:lstStyle/>
        <a:p>
          <a:r>
            <a:rPr lang="fr-FR" dirty="0" err="1"/>
            <a:t>Helps</a:t>
          </a:r>
          <a:r>
            <a:rPr lang="fr-FR" dirty="0"/>
            <a:t> </a:t>
          </a:r>
          <a:r>
            <a:rPr lang="fr-FR" dirty="0" err="1"/>
            <a:t>decision</a:t>
          </a:r>
          <a:r>
            <a:rPr lang="fr-FR" dirty="0"/>
            <a:t> </a:t>
          </a:r>
          <a:r>
            <a:rPr lang="fr-FR" dirty="0" err="1"/>
            <a:t>making</a:t>
          </a:r>
          <a:endParaRPr lang="fr-FR" dirty="0"/>
        </a:p>
      </dgm:t>
    </dgm:pt>
    <dgm:pt modelId="{0892D1FE-1336-4936-8279-5F048D5A1297}" type="parTrans" cxnId="{A6AF2612-DB15-4757-8B8A-C273BA6B6990}">
      <dgm:prSet/>
      <dgm:spPr/>
      <dgm:t>
        <a:bodyPr/>
        <a:lstStyle/>
        <a:p>
          <a:endParaRPr lang="fr-FR"/>
        </a:p>
      </dgm:t>
    </dgm:pt>
    <dgm:pt modelId="{616E1FE2-24D0-418C-9A62-7C50B1AF7284}" type="sibTrans" cxnId="{A6AF2612-DB15-4757-8B8A-C273BA6B6990}">
      <dgm:prSet/>
      <dgm:spPr/>
      <dgm:t>
        <a:bodyPr/>
        <a:lstStyle/>
        <a:p>
          <a:endParaRPr lang="fr-FR"/>
        </a:p>
      </dgm:t>
    </dgm:pt>
    <dgm:pt modelId="{35D26879-E775-4724-937A-3C940212634C}">
      <dgm:prSet/>
      <dgm:spPr/>
      <dgm:t>
        <a:bodyPr/>
        <a:lstStyle/>
        <a:p>
          <a:r>
            <a:rPr lang="fr-FR" dirty="0"/>
            <a:t>Relevance of sources and </a:t>
          </a:r>
          <a:r>
            <a:rPr lang="fr-FR" dirty="0" err="1"/>
            <a:t>attributes</a:t>
          </a:r>
          <a:endParaRPr lang="fr-FR" dirty="0"/>
        </a:p>
      </dgm:t>
    </dgm:pt>
    <dgm:pt modelId="{E2179B10-C720-4325-9C44-02675FF040A7}" type="parTrans" cxnId="{C6CEFC0C-0F71-4DFC-AEA1-D12E616E9968}">
      <dgm:prSet/>
      <dgm:spPr/>
      <dgm:t>
        <a:bodyPr/>
        <a:lstStyle/>
        <a:p>
          <a:endParaRPr lang="fr-FR"/>
        </a:p>
      </dgm:t>
    </dgm:pt>
    <dgm:pt modelId="{2EC3D30A-3F64-40CF-A757-10C4B496DA32}" type="sibTrans" cxnId="{C6CEFC0C-0F71-4DFC-AEA1-D12E616E9968}">
      <dgm:prSet/>
      <dgm:spPr/>
      <dgm:t>
        <a:bodyPr/>
        <a:lstStyle/>
        <a:p>
          <a:endParaRPr lang="fr-FR"/>
        </a:p>
      </dgm:t>
    </dgm:pt>
    <dgm:pt modelId="{941747BF-03B9-41F3-A799-93DB570C4DC5}" type="pres">
      <dgm:prSet presAssocID="{217F9E92-AE61-411F-8B0D-E854CA42D037}" presName="diagram" presStyleCnt="0">
        <dgm:presLayoutVars>
          <dgm:dir/>
          <dgm:resizeHandles val="exact"/>
        </dgm:presLayoutVars>
      </dgm:prSet>
      <dgm:spPr/>
    </dgm:pt>
    <dgm:pt modelId="{B5AA5A6A-A95A-470D-8C6C-6F946B834640}" type="pres">
      <dgm:prSet presAssocID="{35D26879-E775-4724-937A-3C940212634C}" presName="node" presStyleLbl="node1" presStyleIdx="0" presStyleCnt="6">
        <dgm:presLayoutVars>
          <dgm:bulletEnabled val="1"/>
        </dgm:presLayoutVars>
      </dgm:prSet>
      <dgm:spPr/>
    </dgm:pt>
    <dgm:pt modelId="{1FB820BC-7E08-45DC-AE01-FAD1AE30470A}" type="pres">
      <dgm:prSet presAssocID="{2EC3D30A-3F64-40CF-A757-10C4B496DA32}" presName="sibTrans" presStyleCnt="0"/>
      <dgm:spPr/>
    </dgm:pt>
    <dgm:pt modelId="{15756DDD-9028-4C51-AB4E-7EDFA3ADA900}" type="pres">
      <dgm:prSet presAssocID="{BE9DB6B2-6663-45A4-A08A-E661F259FD1C}" presName="node" presStyleLbl="node1" presStyleIdx="1" presStyleCnt="6">
        <dgm:presLayoutVars>
          <dgm:bulletEnabled val="1"/>
        </dgm:presLayoutVars>
      </dgm:prSet>
      <dgm:spPr/>
    </dgm:pt>
    <dgm:pt modelId="{0D157B2E-DB90-4C4A-847D-8706B1C9FA27}" type="pres">
      <dgm:prSet presAssocID="{8CFF590C-2E3E-4E98-9DD8-AEE72B8E028B}" presName="sibTrans" presStyleCnt="0"/>
      <dgm:spPr/>
    </dgm:pt>
    <dgm:pt modelId="{9CA52E45-6B43-4396-8947-B6C66197B0D0}" type="pres">
      <dgm:prSet presAssocID="{22B851AF-5BC8-44C3-BFB6-248081713D29}" presName="node" presStyleLbl="node1" presStyleIdx="2" presStyleCnt="6">
        <dgm:presLayoutVars>
          <dgm:bulletEnabled val="1"/>
        </dgm:presLayoutVars>
      </dgm:prSet>
      <dgm:spPr/>
    </dgm:pt>
    <dgm:pt modelId="{22104B1A-5B83-4EA1-878F-B40CD3DA2EBD}" type="pres">
      <dgm:prSet presAssocID="{0CDFF195-0D0F-4E1D-BB1D-B3BC2301B4D2}" presName="sibTrans" presStyleCnt="0"/>
      <dgm:spPr/>
    </dgm:pt>
    <dgm:pt modelId="{2A11A465-9F98-4722-8641-78E8C71FFB22}" type="pres">
      <dgm:prSet presAssocID="{4CB99E2C-A3EB-4EF7-99D6-8502F4614AF1}" presName="node" presStyleLbl="node1" presStyleIdx="3" presStyleCnt="6">
        <dgm:presLayoutVars>
          <dgm:bulletEnabled val="1"/>
        </dgm:presLayoutVars>
      </dgm:prSet>
      <dgm:spPr/>
    </dgm:pt>
    <dgm:pt modelId="{78BAB440-E284-4B51-B4FE-5CB9E344D064}" type="pres">
      <dgm:prSet presAssocID="{A38AC7DC-8E7D-457B-BA82-AC46052DD4F4}" presName="sibTrans" presStyleCnt="0"/>
      <dgm:spPr/>
    </dgm:pt>
    <dgm:pt modelId="{5126170E-D67E-4DF6-9803-1E0A549937AD}" type="pres">
      <dgm:prSet presAssocID="{57A3CD42-DBC7-408F-BCAA-812479C40FCF}" presName="node" presStyleLbl="node1" presStyleIdx="4" presStyleCnt="6">
        <dgm:presLayoutVars>
          <dgm:bulletEnabled val="1"/>
        </dgm:presLayoutVars>
      </dgm:prSet>
      <dgm:spPr/>
    </dgm:pt>
    <dgm:pt modelId="{6544395A-7015-4DE2-BE5E-D06A460EC771}" type="pres">
      <dgm:prSet presAssocID="{616E1FE2-24D0-418C-9A62-7C50B1AF7284}" presName="sibTrans" presStyleCnt="0"/>
      <dgm:spPr/>
    </dgm:pt>
    <dgm:pt modelId="{292410FF-C23B-475E-B1C9-290B9C3DB1D9}" type="pres">
      <dgm:prSet presAssocID="{97015F40-897D-4AF1-AD64-28D7E1CC88D5}" presName="node" presStyleLbl="node1" presStyleIdx="5" presStyleCnt="6">
        <dgm:presLayoutVars>
          <dgm:bulletEnabled val="1"/>
        </dgm:presLayoutVars>
      </dgm:prSet>
      <dgm:spPr/>
    </dgm:pt>
  </dgm:ptLst>
  <dgm:cxnLst>
    <dgm:cxn modelId="{C6CEFC0C-0F71-4DFC-AEA1-D12E616E9968}" srcId="{217F9E92-AE61-411F-8B0D-E854CA42D037}" destId="{35D26879-E775-4724-937A-3C940212634C}" srcOrd="0" destOrd="0" parTransId="{E2179B10-C720-4325-9C44-02675FF040A7}" sibTransId="{2EC3D30A-3F64-40CF-A757-10C4B496DA32}"/>
    <dgm:cxn modelId="{D8F2BC0E-C9C4-4E65-8E9F-B95D03D2DD3E}" srcId="{217F9E92-AE61-411F-8B0D-E854CA42D037}" destId="{BE9DB6B2-6663-45A4-A08A-E661F259FD1C}" srcOrd="1" destOrd="0" parTransId="{AAF14111-2291-45E2-8977-716DBD5EE76F}" sibTransId="{8CFF590C-2E3E-4E98-9DD8-AEE72B8E028B}"/>
    <dgm:cxn modelId="{A6AF2612-DB15-4757-8B8A-C273BA6B6990}" srcId="{217F9E92-AE61-411F-8B0D-E854CA42D037}" destId="{57A3CD42-DBC7-408F-BCAA-812479C40FCF}" srcOrd="4" destOrd="0" parTransId="{0892D1FE-1336-4936-8279-5F048D5A1297}" sibTransId="{616E1FE2-24D0-418C-9A62-7C50B1AF7284}"/>
    <dgm:cxn modelId="{AD8A8215-4FEA-4738-812A-EC64A1D1D68A}" type="presOf" srcId="{217F9E92-AE61-411F-8B0D-E854CA42D037}" destId="{941747BF-03B9-41F3-A799-93DB570C4DC5}" srcOrd="0" destOrd="0" presId="urn:microsoft.com/office/officeart/2005/8/layout/default"/>
    <dgm:cxn modelId="{F24A1730-048A-4578-812C-9BF669998FA2}" srcId="{217F9E92-AE61-411F-8B0D-E854CA42D037}" destId="{4CB99E2C-A3EB-4EF7-99D6-8502F4614AF1}" srcOrd="3" destOrd="0" parTransId="{7C33C2AD-8312-49F5-9F52-B3C0B059BEEA}" sibTransId="{A38AC7DC-8E7D-457B-BA82-AC46052DD4F4}"/>
    <dgm:cxn modelId="{CF462438-5EF5-43E7-AAFA-4B565EB140FB}" type="presOf" srcId="{97015F40-897D-4AF1-AD64-28D7E1CC88D5}" destId="{292410FF-C23B-475E-B1C9-290B9C3DB1D9}" srcOrd="0" destOrd="0" presId="urn:microsoft.com/office/officeart/2005/8/layout/default"/>
    <dgm:cxn modelId="{E570C039-3074-41DC-B19A-BC4FB331DCF2}" srcId="{217F9E92-AE61-411F-8B0D-E854CA42D037}" destId="{97015F40-897D-4AF1-AD64-28D7E1CC88D5}" srcOrd="5" destOrd="0" parTransId="{C697BA75-DAD4-4B45-A5E1-43BDC3BFF28D}" sibTransId="{EA43C150-31F4-4F7E-95D8-692AC7D85FA0}"/>
    <dgm:cxn modelId="{0E20CC4C-A3E8-49B3-8A63-471035150F29}" type="presOf" srcId="{BE9DB6B2-6663-45A4-A08A-E661F259FD1C}" destId="{15756DDD-9028-4C51-AB4E-7EDFA3ADA900}" srcOrd="0" destOrd="0" presId="urn:microsoft.com/office/officeart/2005/8/layout/default"/>
    <dgm:cxn modelId="{0693564E-516E-4C8D-8174-9210303834D3}" type="presOf" srcId="{57A3CD42-DBC7-408F-BCAA-812479C40FCF}" destId="{5126170E-D67E-4DF6-9803-1E0A549937AD}" srcOrd="0" destOrd="0" presId="urn:microsoft.com/office/officeart/2005/8/layout/default"/>
    <dgm:cxn modelId="{25C77D58-6A15-4168-B3C4-A93BBAB8D951}" type="presOf" srcId="{35D26879-E775-4724-937A-3C940212634C}" destId="{B5AA5A6A-A95A-470D-8C6C-6F946B834640}" srcOrd="0" destOrd="0" presId="urn:microsoft.com/office/officeart/2005/8/layout/default"/>
    <dgm:cxn modelId="{8FE217D0-46C1-4EB9-B146-43F267BF466A}" type="presOf" srcId="{4CB99E2C-A3EB-4EF7-99D6-8502F4614AF1}" destId="{2A11A465-9F98-4722-8641-78E8C71FFB22}" srcOrd="0" destOrd="0" presId="urn:microsoft.com/office/officeart/2005/8/layout/default"/>
    <dgm:cxn modelId="{9513D9E2-BCEC-4F08-BA42-CC3BD2BE8F76}" srcId="{217F9E92-AE61-411F-8B0D-E854CA42D037}" destId="{22B851AF-5BC8-44C3-BFB6-248081713D29}" srcOrd="2" destOrd="0" parTransId="{C59F842B-93A4-4A16-95EE-BE4505CEFC5C}" sibTransId="{0CDFF195-0D0F-4E1D-BB1D-B3BC2301B4D2}"/>
    <dgm:cxn modelId="{E95218F6-60FC-481C-9739-56F95F8A22C6}" type="presOf" srcId="{22B851AF-5BC8-44C3-BFB6-248081713D29}" destId="{9CA52E45-6B43-4396-8947-B6C66197B0D0}" srcOrd="0" destOrd="0" presId="urn:microsoft.com/office/officeart/2005/8/layout/default"/>
    <dgm:cxn modelId="{D03F7958-C902-48E6-AAC6-67BD8CC2FE43}" type="presParOf" srcId="{941747BF-03B9-41F3-A799-93DB570C4DC5}" destId="{B5AA5A6A-A95A-470D-8C6C-6F946B834640}" srcOrd="0" destOrd="0" presId="urn:microsoft.com/office/officeart/2005/8/layout/default"/>
    <dgm:cxn modelId="{C5EBCC06-ED6E-4AE7-9CE9-5D52534A058D}" type="presParOf" srcId="{941747BF-03B9-41F3-A799-93DB570C4DC5}" destId="{1FB820BC-7E08-45DC-AE01-FAD1AE30470A}" srcOrd="1" destOrd="0" presId="urn:microsoft.com/office/officeart/2005/8/layout/default"/>
    <dgm:cxn modelId="{32E5FC0E-0037-44BC-AA45-B15ECD85AC54}" type="presParOf" srcId="{941747BF-03B9-41F3-A799-93DB570C4DC5}" destId="{15756DDD-9028-4C51-AB4E-7EDFA3ADA900}" srcOrd="2" destOrd="0" presId="urn:microsoft.com/office/officeart/2005/8/layout/default"/>
    <dgm:cxn modelId="{E5214B43-8FE1-4365-AFD0-8EB30B1C6DDE}" type="presParOf" srcId="{941747BF-03B9-41F3-A799-93DB570C4DC5}" destId="{0D157B2E-DB90-4C4A-847D-8706B1C9FA27}" srcOrd="3" destOrd="0" presId="urn:microsoft.com/office/officeart/2005/8/layout/default"/>
    <dgm:cxn modelId="{58EF6CEB-BDC0-4579-AEB1-6AA404728C59}" type="presParOf" srcId="{941747BF-03B9-41F3-A799-93DB570C4DC5}" destId="{9CA52E45-6B43-4396-8947-B6C66197B0D0}" srcOrd="4" destOrd="0" presId="urn:microsoft.com/office/officeart/2005/8/layout/default"/>
    <dgm:cxn modelId="{7B7FF69E-37E2-48B3-A83B-196F23293FC5}" type="presParOf" srcId="{941747BF-03B9-41F3-A799-93DB570C4DC5}" destId="{22104B1A-5B83-4EA1-878F-B40CD3DA2EBD}" srcOrd="5" destOrd="0" presId="urn:microsoft.com/office/officeart/2005/8/layout/default"/>
    <dgm:cxn modelId="{56ECD7DF-0EC0-4C82-863A-2A5F7126EABA}" type="presParOf" srcId="{941747BF-03B9-41F3-A799-93DB570C4DC5}" destId="{2A11A465-9F98-4722-8641-78E8C71FFB22}" srcOrd="6" destOrd="0" presId="urn:microsoft.com/office/officeart/2005/8/layout/default"/>
    <dgm:cxn modelId="{66432260-5BBB-428B-A6C6-A8AA36EA5A48}" type="presParOf" srcId="{941747BF-03B9-41F3-A799-93DB570C4DC5}" destId="{78BAB440-E284-4B51-B4FE-5CB9E344D064}" srcOrd="7" destOrd="0" presId="urn:microsoft.com/office/officeart/2005/8/layout/default"/>
    <dgm:cxn modelId="{D557A4D9-E722-4D11-852D-88FEE28C0B4F}" type="presParOf" srcId="{941747BF-03B9-41F3-A799-93DB570C4DC5}" destId="{5126170E-D67E-4DF6-9803-1E0A549937AD}" srcOrd="8" destOrd="0" presId="urn:microsoft.com/office/officeart/2005/8/layout/default"/>
    <dgm:cxn modelId="{B2973D4C-A42B-4933-9384-5A60684A888E}" type="presParOf" srcId="{941747BF-03B9-41F3-A799-93DB570C4DC5}" destId="{6544395A-7015-4DE2-BE5E-D06A460EC771}" srcOrd="9" destOrd="0" presId="urn:microsoft.com/office/officeart/2005/8/layout/default"/>
    <dgm:cxn modelId="{E2DD745A-4122-4C79-A0FA-9EEF8ED9A831}" type="presParOf" srcId="{941747BF-03B9-41F3-A799-93DB570C4DC5}" destId="{292410FF-C23B-475E-B1C9-290B9C3DB1D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7D0CF39-FDB3-4CE6-A2B7-9C5C1851FD7D}" type="doc">
      <dgm:prSet loTypeId="urn:microsoft.com/office/officeart/2005/8/layout/default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fr-FR"/>
        </a:p>
      </dgm:t>
    </dgm:pt>
    <dgm:pt modelId="{B9E6D545-7AFC-4BB5-8DD4-7BE661B3DDF2}">
      <dgm:prSet/>
      <dgm:spPr/>
      <dgm:t>
        <a:bodyPr/>
        <a:lstStyle/>
        <a:p>
          <a:r>
            <a:rPr lang="fr-FR" dirty="0" err="1"/>
            <a:t>Formalization</a:t>
          </a:r>
          <a:r>
            <a:rPr lang="fr-FR" dirty="0"/>
            <a:t> of the </a:t>
          </a:r>
          <a:r>
            <a:rPr lang="fr-FR" b="1" dirty="0"/>
            <a:t>extraction of </a:t>
          </a:r>
          <a:r>
            <a:rPr lang="fr-FR" b="1" dirty="0" err="1"/>
            <a:t>attributes</a:t>
          </a:r>
          <a:r>
            <a:rPr lang="fr-FR" b="1" dirty="0"/>
            <a:t> </a:t>
          </a:r>
          <a:r>
            <a:rPr lang="fr-FR" dirty="0" err="1"/>
            <a:t>from</a:t>
          </a:r>
          <a:r>
            <a:rPr lang="fr-FR" dirty="0"/>
            <a:t> data sources </a:t>
          </a:r>
          <a:r>
            <a:rPr lang="fr-FR" dirty="0" err="1"/>
            <a:t>containing</a:t>
          </a:r>
          <a:r>
            <a:rPr lang="fr-FR" dirty="0"/>
            <a:t> LU information</a:t>
          </a:r>
        </a:p>
      </dgm:t>
    </dgm:pt>
    <dgm:pt modelId="{F2DA557D-5DA5-4B18-80AB-FCE774F8B550}" type="parTrans" cxnId="{1AB860E6-9DBB-4DB3-AD48-4AC596F2FD7F}">
      <dgm:prSet/>
      <dgm:spPr/>
      <dgm:t>
        <a:bodyPr/>
        <a:lstStyle/>
        <a:p>
          <a:endParaRPr lang="fr-FR"/>
        </a:p>
      </dgm:t>
    </dgm:pt>
    <dgm:pt modelId="{B5745BA9-24C5-4948-8721-DF189BE47878}" type="sibTrans" cxnId="{1AB860E6-9DBB-4DB3-AD48-4AC596F2FD7F}">
      <dgm:prSet/>
      <dgm:spPr/>
      <dgm:t>
        <a:bodyPr/>
        <a:lstStyle/>
        <a:p>
          <a:endParaRPr lang="fr-FR"/>
        </a:p>
      </dgm:t>
    </dgm:pt>
    <dgm:pt modelId="{80856ED2-5CDA-4404-899A-1EE969A64F83}">
      <dgm:prSet/>
      <dgm:spPr/>
      <dgm:t>
        <a:bodyPr/>
        <a:lstStyle/>
        <a:p>
          <a:r>
            <a:rPr lang="fr-FR" dirty="0"/>
            <a:t>General workflow for </a:t>
          </a:r>
          <a:r>
            <a:rPr lang="fr-FR" b="1" dirty="0"/>
            <a:t>LU classification</a:t>
          </a:r>
        </a:p>
      </dgm:t>
    </dgm:pt>
    <dgm:pt modelId="{F2364144-C50D-49B5-8D1E-7EDCFB1B6C10}" type="parTrans" cxnId="{6A04FA3B-BCE2-406B-895C-6B8582EA3683}">
      <dgm:prSet/>
      <dgm:spPr/>
      <dgm:t>
        <a:bodyPr/>
        <a:lstStyle/>
        <a:p>
          <a:endParaRPr lang="fr-FR"/>
        </a:p>
      </dgm:t>
    </dgm:pt>
    <dgm:pt modelId="{41062772-6A68-44C5-96A4-693DD61045E6}" type="sibTrans" cxnId="{6A04FA3B-BCE2-406B-895C-6B8582EA3683}">
      <dgm:prSet/>
      <dgm:spPr/>
      <dgm:t>
        <a:bodyPr/>
        <a:lstStyle/>
        <a:p>
          <a:endParaRPr lang="fr-FR"/>
        </a:p>
      </dgm:t>
    </dgm:pt>
    <dgm:pt modelId="{D6849BF3-AABF-487C-BE53-8BA3DE5AAD48}">
      <dgm:prSet/>
      <dgm:spPr/>
      <dgm:t>
        <a:bodyPr/>
        <a:lstStyle/>
        <a:p>
          <a:r>
            <a:rPr lang="fr-FR" dirty="0" err="1"/>
            <a:t>Formalization</a:t>
          </a:r>
          <a:r>
            <a:rPr lang="fr-FR" dirty="0"/>
            <a:t> of </a:t>
          </a:r>
          <a:r>
            <a:rPr lang="fr-FR" b="1" dirty="0"/>
            <a:t>LU changes</a:t>
          </a:r>
          <a:br>
            <a:rPr lang="fr-FR" dirty="0"/>
          </a:br>
          <a:r>
            <a:rPr lang="fr-FR" dirty="0"/>
            <a:t> (</a:t>
          </a:r>
          <a:r>
            <a:rPr lang="en-US" dirty="0"/>
            <a:t>semantic + geometric changes)</a:t>
          </a:r>
          <a:endParaRPr lang="fr-FR" dirty="0"/>
        </a:p>
      </dgm:t>
    </dgm:pt>
    <dgm:pt modelId="{49839D42-6BED-43A2-B26A-C46715DA30F8}" type="parTrans" cxnId="{C442F06A-DE64-4D4E-BE53-B95B68205122}">
      <dgm:prSet/>
      <dgm:spPr/>
      <dgm:t>
        <a:bodyPr/>
        <a:lstStyle/>
        <a:p>
          <a:endParaRPr lang="fr-FR"/>
        </a:p>
      </dgm:t>
    </dgm:pt>
    <dgm:pt modelId="{42E1DAA8-2CE7-4A2C-9305-2A23B91164B2}" type="sibTrans" cxnId="{C442F06A-DE64-4D4E-BE53-B95B68205122}">
      <dgm:prSet/>
      <dgm:spPr/>
      <dgm:t>
        <a:bodyPr/>
        <a:lstStyle/>
        <a:p>
          <a:endParaRPr lang="fr-FR"/>
        </a:p>
      </dgm:t>
    </dgm:pt>
    <dgm:pt modelId="{5EE539EB-4EF1-454C-B504-83EF795AC844}">
      <dgm:prSet/>
      <dgm:spPr/>
      <dgm:t>
        <a:bodyPr/>
        <a:lstStyle/>
        <a:p>
          <a:r>
            <a:rPr lang="en-US" dirty="0"/>
            <a:t>Comparison of approaches for </a:t>
          </a:r>
          <a:r>
            <a:rPr lang="en-US" b="1" dirty="0"/>
            <a:t>LU change detection</a:t>
          </a:r>
          <a:endParaRPr lang="fr-FR" b="1" dirty="0"/>
        </a:p>
      </dgm:t>
    </dgm:pt>
    <dgm:pt modelId="{9E702B48-E2C3-495D-9B74-E956AAF77FE3}" type="parTrans" cxnId="{FDA02616-AAE3-4D69-9A96-863CC28918BA}">
      <dgm:prSet/>
      <dgm:spPr/>
      <dgm:t>
        <a:bodyPr/>
        <a:lstStyle/>
        <a:p>
          <a:endParaRPr lang="fr-FR"/>
        </a:p>
      </dgm:t>
    </dgm:pt>
    <dgm:pt modelId="{4FF9E7D5-FA98-4F2C-80BD-E53FF999FA50}" type="sibTrans" cxnId="{FDA02616-AAE3-4D69-9A96-863CC28918BA}">
      <dgm:prSet/>
      <dgm:spPr/>
      <dgm:t>
        <a:bodyPr/>
        <a:lstStyle/>
        <a:p>
          <a:endParaRPr lang="fr-FR"/>
        </a:p>
      </dgm:t>
    </dgm:pt>
    <dgm:pt modelId="{8C82A699-38FE-456E-AB09-4A1E95FB81BF}">
      <dgm:prSet/>
      <dgm:spPr/>
      <dgm:t>
        <a:bodyPr/>
        <a:lstStyle/>
        <a:p>
          <a:r>
            <a:rPr lang="en-US" dirty="0" err="1"/>
            <a:t>Explainability</a:t>
          </a:r>
          <a:r>
            <a:rPr lang="en-US" dirty="0"/>
            <a:t> methodology applied to LU classification and change detection</a:t>
          </a:r>
          <a:endParaRPr lang="fr-FR" dirty="0"/>
        </a:p>
      </dgm:t>
    </dgm:pt>
    <dgm:pt modelId="{D4CD8FFE-901D-46DA-B9FE-DC5929E3F61A}" type="parTrans" cxnId="{6171EBDE-80D6-413F-BCA3-08BCA9879E83}">
      <dgm:prSet/>
      <dgm:spPr/>
      <dgm:t>
        <a:bodyPr/>
        <a:lstStyle/>
        <a:p>
          <a:endParaRPr lang="fr-FR"/>
        </a:p>
      </dgm:t>
    </dgm:pt>
    <dgm:pt modelId="{04B87494-E7FD-4265-87FC-60147C318577}" type="sibTrans" cxnId="{6171EBDE-80D6-413F-BCA3-08BCA9879E83}">
      <dgm:prSet/>
      <dgm:spPr/>
      <dgm:t>
        <a:bodyPr/>
        <a:lstStyle/>
        <a:p>
          <a:endParaRPr lang="fr-FR"/>
        </a:p>
      </dgm:t>
    </dgm:pt>
    <dgm:pt modelId="{1B51292A-F781-41AB-8C01-4A8D9D470397}">
      <dgm:prSet/>
      <dgm:spPr>
        <a:solidFill>
          <a:srgbClr val="4BB9D4"/>
        </a:solidFill>
      </dgm:spPr>
      <dgm:t>
        <a:bodyPr/>
        <a:lstStyle/>
        <a:p>
          <a:r>
            <a:rPr lang="fr-FR" dirty="0"/>
            <a:t>Publication of </a:t>
          </a:r>
          <a:r>
            <a:rPr lang="fr-FR" b="1" dirty="0" err="1"/>
            <a:t>datasets</a:t>
          </a:r>
          <a:r>
            <a:rPr lang="fr-FR" b="1" dirty="0"/>
            <a:t> </a:t>
          </a:r>
          <a:r>
            <a:rPr lang="fr-FR" b="0" dirty="0"/>
            <a:t>to serve as </a:t>
          </a:r>
          <a:r>
            <a:rPr lang="fr-FR" b="1" dirty="0"/>
            <a:t>benchmark </a:t>
          </a:r>
          <a:r>
            <a:rPr lang="fr-FR" b="0" dirty="0"/>
            <a:t>for LU classification</a:t>
          </a:r>
        </a:p>
      </dgm:t>
    </dgm:pt>
    <dgm:pt modelId="{7642508D-7444-48BD-A3F7-5EBC8E693102}" type="sibTrans" cxnId="{0839D060-C37F-4CF1-B28A-CE67CEEEB16B}">
      <dgm:prSet/>
      <dgm:spPr/>
      <dgm:t>
        <a:bodyPr/>
        <a:lstStyle/>
        <a:p>
          <a:endParaRPr lang="fr-FR"/>
        </a:p>
      </dgm:t>
    </dgm:pt>
    <dgm:pt modelId="{495DFD8F-8595-4740-A6C0-D2F54A34C942}" type="parTrans" cxnId="{0839D060-C37F-4CF1-B28A-CE67CEEEB16B}">
      <dgm:prSet/>
      <dgm:spPr/>
      <dgm:t>
        <a:bodyPr/>
        <a:lstStyle/>
        <a:p>
          <a:endParaRPr lang="fr-FR"/>
        </a:p>
      </dgm:t>
    </dgm:pt>
    <dgm:pt modelId="{1D8B706D-88F0-4F3F-9D76-608B4EC44186}" type="pres">
      <dgm:prSet presAssocID="{97D0CF39-FDB3-4CE6-A2B7-9C5C1851FD7D}" presName="diagram" presStyleCnt="0">
        <dgm:presLayoutVars>
          <dgm:dir/>
          <dgm:resizeHandles val="exact"/>
        </dgm:presLayoutVars>
      </dgm:prSet>
      <dgm:spPr/>
    </dgm:pt>
    <dgm:pt modelId="{66298969-F411-4CC0-8299-A8D36E1B55B2}" type="pres">
      <dgm:prSet presAssocID="{B9E6D545-7AFC-4BB5-8DD4-7BE661B3DDF2}" presName="node" presStyleLbl="node1" presStyleIdx="0" presStyleCnt="6">
        <dgm:presLayoutVars>
          <dgm:bulletEnabled val="1"/>
        </dgm:presLayoutVars>
      </dgm:prSet>
      <dgm:spPr/>
    </dgm:pt>
    <dgm:pt modelId="{EE6B54B1-9E33-4371-BA55-83DEC5640CE4}" type="pres">
      <dgm:prSet presAssocID="{B5745BA9-24C5-4948-8721-DF189BE47878}" presName="sibTrans" presStyleCnt="0"/>
      <dgm:spPr/>
    </dgm:pt>
    <dgm:pt modelId="{6559B622-6330-4492-984B-480226BD74BF}" type="pres">
      <dgm:prSet presAssocID="{80856ED2-5CDA-4404-899A-1EE969A64F83}" presName="node" presStyleLbl="node1" presStyleIdx="1" presStyleCnt="6">
        <dgm:presLayoutVars>
          <dgm:bulletEnabled val="1"/>
        </dgm:presLayoutVars>
      </dgm:prSet>
      <dgm:spPr/>
    </dgm:pt>
    <dgm:pt modelId="{7B0C4D69-52BD-4CB3-82D1-0DF3471E5085}" type="pres">
      <dgm:prSet presAssocID="{41062772-6A68-44C5-96A4-693DD61045E6}" presName="sibTrans" presStyleCnt="0"/>
      <dgm:spPr/>
    </dgm:pt>
    <dgm:pt modelId="{8C09C879-D2E7-4C6B-A688-C13440637B6B}" type="pres">
      <dgm:prSet presAssocID="{D6849BF3-AABF-487C-BE53-8BA3DE5AAD48}" presName="node" presStyleLbl="node1" presStyleIdx="2" presStyleCnt="6">
        <dgm:presLayoutVars>
          <dgm:bulletEnabled val="1"/>
        </dgm:presLayoutVars>
      </dgm:prSet>
      <dgm:spPr/>
    </dgm:pt>
    <dgm:pt modelId="{411A7CAA-C9D0-4659-B24D-1E859B6907B6}" type="pres">
      <dgm:prSet presAssocID="{42E1DAA8-2CE7-4A2C-9305-2A23B91164B2}" presName="sibTrans" presStyleCnt="0"/>
      <dgm:spPr/>
    </dgm:pt>
    <dgm:pt modelId="{F9A62E3C-42F7-4871-B7EB-BE96F94209C6}" type="pres">
      <dgm:prSet presAssocID="{5EE539EB-4EF1-454C-B504-83EF795AC844}" presName="node" presStyleLbl="node1" presStyleIdx="3" presStyleCnt="6">
        <dgm:presLayoutVars>
          <dgm:bulletEnabled val="1"/>
        </dgm:presLayoutVars>
      </dgm:prSet>
      <dgm:spPr/>
    </dgm:pt>
    <dgm:pt modelId="{ECE25EFB-ABE1-4E11-81F3-FF65FC03D5B4}" type="pres">
      <dgm:prSet presAssocID="{4FF9E7D5-FA98-4F2C-80BD-E53FF999FA50}" presName="sibTrans" presStyleCnt="0"/>
      <dgm:spPr/>
    </dgm:pt>
    <dgm:pt modelId="{7DB6B02D-D9D2-4DB2-85EE-60C545698665}" type="pres">
      <dgm:prSet presAssocID="{8C82A699-38FE-456E-AB09-4A1E95FB81BF}" presName="node" presStyleLbl="node1" presStyleIdx="4" presStyleCnt="6">
        <dgm:presLayoutVars>
          <dgm:bulletEnabled val="1"/>
        </dgm:presLayoutVars>
      </dgm:prSet>
      <dgm:spPr/>
    </dgm:pt>
    <dgm:pt modelId="{A8F80273-9698-4345-9A07-162FD51B2AB3}" type="pres">
      <dgm:prSet presAssocID="{04B87494-E7FD-4265-87FC-60147C318577}" presName="sibTrans" presStyleCnt="0"/>
      <dgm:spPr/>
    </dgm:pt>
    <dgm:pt modelId="{095DDEC6-2F57-41CF-9850-9654B08B3EAD}" type="pres">
      <dgm:prSet presAssocID="{1B51292A-F781-41AB-8C01-4A8D9D470397}" presName="node" presStyleLbl="node1" presStyleIdx="5" presStyleCnt="6">
        <dgm:presLayoutVars>
          <dgm:bulletEnabled val="1"/>
        </dgm:presLayoutVars>
      </dgm:prSet>
      <dgm:spPr/>
    </dgm:pt>
  </dgm:ptLst>
  <dgm:cxnLst>
    <dgm:cxn modelId="{486CBA06-169E-469A-87F8-AA85CC7A037E}" type="presOf" srcId="{5EE539EB-4EF1-454C-B504-83EF795AC844}" destId="{F9A62E3C-42F7-4871-B7EB-BE96F94209C6}" srcOrd="0" destOrd="0" presId="urn:microsoft.com/office/officeart/2005/8/layout/default"/>
    <dgm:cxn modelId="{FDA02616-AAE3-4D69-9A96-863CC28918BA}" srcId="{97D0CF39-FDB3-4CE6-A2B7-9C5C1851FD7D}" destId="{5EE539EB-4EF1-454C-B504-83EF795AC844}" srcOrd="3" destOrd="0" parTransId="{9E702B48-E2C3-495D-9B74-E956AAF77FE3}" sibTransId="{4FF9E7D5-FA98-4F2C-80BD-E53FF999FA50}"/>
    <dgm:cxn modelId="{6A04FA3B-BCE2-406B-895C-6B8582EA3683}" srcId="{97D0CF39-FDB3-4CE6-A2B7-9C5C1851FD7D}" destId="{80856ED2-5CDA-4404-899A-1EE969A64F83}" srcOrd="1" destOrd="0" parTransId="{F2364144-C50D-49B5-8D1E-7EDCFB1B6C10}" sibTransId="{41062772-6A68-44C5-96A4-693DD61045E6}"/>
    <dgm:cxn modelId="{0839D060-C37F-4CF1-B28A-CE67CEEEB16B}" srcId="{97D0CF39-FDB3-4CE6-A2B7-9C5C1851FD7D}" destId="{1B51292A-F781-41AB-8C01-4A8D9D470397}" srcOrd="5" destOrd="0" parTransId="{495DFD8F-8595-4740-A6C0-D2F54A34C942}" sibTransId="{7642508D-7444-48BD-A3F7-5EBC8E693102}"/>
    <dgm:cxn modelId="{5508E065-6B7A-494C-83F3-14FF8AD55FD4}" type="presOf" srcId="{8C82A699-38FE-456E-AB09-4A1E95FB81BF}" destId="{7DB6B02D-D9D2-4DB2-85EE-60C545698665}" srcOrd="0" destOrd="0" presId="urn:microsoft.com/office/officeart/2005/8/layout/default"/>
    <dgm:cxn modelId="{C442F06A-DE64-4D4E-BE53-B95B68205122}" srcId="{97D0CF39-FDB3-4CE6-A2B7-9C5C1851FD7D}" destId="{D6849BF3-AABF-487C-BE53-8BA3DE5AAD48}" srcOrd="2" destOrd="0" parTransId="{49839D42-6BED-43A2-B26A-C46715DA30F8}" sibTransId="{42E1DAA8-2CE7-4A2C-9305-2A23B91164B2}"/>
    <dgm:cxn modelId="{B462B174-6720-478C-9542-8863AED0159B}" type="presOf" srcId="{D6849BF3-AABF-487C-BE53-8BA3DE5AAD48}" destId="{8C09C879-D2E7-4C6B-A688-C13440637B6B}" srcOrd="0" destOrd="0" presId="urn:microsoft.com/office/officeart/2005/8/layout/default"/>
    <dgm:cxn modelId="{BC21137A-FEEC-49E3-9FF0-8A9007EE806D}" type="presOf" srcId="{1B51292A-F781-41AB-8C01-4A8D9D470397}" destId="{095DDEC6-2F57-41CF-9850-9654B08B3EAD}" srcOrd="0" destOrd="0" presId="urn:microsoft.com/office/officeart/2005/8/layout/default"/>
    <dgm:cxn modelId="{5B48218B-4C7C-4BAD-AD29-2A7BAA8C6B53}" type="presOf" srcId="{80856ED2-5CDA-4404-899A-1EE969A64F83}" destId="{6559B622-6330-4492-984B-480226BD74BF}" srcOrd="0" destOrd="0" presId="urn:microsoft.com/office/officeart/2005/8/layout/default"/>
    <dgm:cxn modelId="{8D65C5CE-4D23-4ECE-ACBC-5A1B5E260F52}" type="presOf" srcId="{B9E6D545-7AFC-4BB5-8DD4-7BE661B3DDF2}" destId="{66298969-F411-4CC0-8299-A8D36E1B55B2}" srcOrd="0" destOrd="0" presId="urn:microsoft.com/office/officeart/2005/8/layout/default"/>
    <dgm:cxn modelId="{E7EE0BD9-204F-4096-9701-BF54231167D0}" type="presOf" srcId="{97D0CF39-FDB3-4CE6-A2B7-9C5C1851FD7D}" destId="{1D8B706D-88F0-4F3F-9D76-608B4EC44186}" srcOrd="0" destOrd="0" presId="urn:microsoft.com/office/officeart/2005/8/layout/default"/>
    <dgm:cxn modelId="{6171EBDE-80D6-413F-BCA3-08BCA9879E83}" srcId="{97D0CF39-FDB3-4CE6-A2B7-9C5C1851FD7D}" destId="{8C82A699-38FE-456E-AB09-4A1E95FB81BF}" srcOrd="4" destOrd="0" parTransId="{D4CD8FFE-901D-46DA-B9FE-DC5929E3F61A}" sibTransId="{04B87494-E7FD-4265-87FC-60147C318577}"/>
    <dgm:cxn modelId="{1AB860E6-9DBB-4DB3-AD48-4AC596F2FD7F}" srcId="{97D0CF39-FDB3-4CE6-A2B7-9C5C1851FD7D}" destId="{B9E6D545-7AFC-4BB5-8DD4-7BE661B3DDF2}" srcOrd="0" destOrd="0" parTransId="{F2DA557D-5DA5-4B18-80AB-FCE774F8B550}" sibTransId="{B5745BA9-24C5-4948-8721-DF189BE47878}"/>
    <dgm:cxn modelId="{80376697-F97D-4689-B9B5-F2805A7A4BB8}" type="presParOf" srcId="{1D8B706D-88F0-4F3F-9D76-608B4EC44186}" destId="{66298969-F411-4CC0-8299-A8D36E1B55B2}" srcOrd="0" destOrd="0" presId="urn:microsoft.com/office/officeart/2005/8/layout/default"/>
    <dgm:cxn modelId="{57AE6886-BF66-4FB9-B635-C2549B3990EA}" type="presParOf" srcId="{1D8B706D-88F0-4F3F-9D76-608B4EC44186}" destId="{EE6B54B1-9E33-4371-BA55-83DEC5640CE4}" srcOrd="1" destOrd="0" presId="urn:microsoft.com/office/officeart/2005/8/layout/default"/>
    <dgm:cxn modelId="{E194A0BE-0496-4463-9F62-2B6F5A0FA4AF}" type="presParOf" srcId="{1D8B706D-88F0-4F3F-9D76-608B4EC44186}" destId="{6559B622-6330-4492-984B-480226BD74BF}" srcOrd="2" destOrd="0" presId="urn:microsoft.com/office/officeart/2005/8/layout/default"/>
    <dgm:cxn modelId="{31723501-F295-4B1C-98AE-C32591AE68AA}" type="presParOf" srcId="{1D8B706D-88F0-4F3F-9D76-608B4EC44186}" destId="{7B0C4D69-52BD-4CB3-82D1-0DF3471E5085}" srcOrd="3" destOrd="0" presId="urn:microsoft.com/office/officeart/2005/8/layout/default"/>
    <dgm:cxn modelId="{EE3D5E31-6825-4F43-B2BA-976A23A61CA3}" type="presParOf" srcId="{1D8B706D-88F0-4F3F-9D76-608B4EC44186}" destId="{8C09C879-D2E7-4C6B-A688-C13440637B6B}" srcOrd="4" destOrd="0" presId="urn:microsoft.com/office/officeart/2005/8/layout/default"/>
    <dgm:cxn modelId="{59C978E0-AA9C-424F-8125-2AEFDE8EA649}" type="presParOf" srcId="{1D8B706D-88F0-4F3F-9D76-608B4EC44186}" destId="{411A7CAA-C9D0-4659-B24D-1E859B6907B6}" srcOrd="5" destOrd="0" presId="urn:microsoft.com/office/officeart/2005/8/layout/default"/>
    <dgm:cxn modelId="{37C05ABB-8A3E-47C6-A1FE-F3E8CEA8A1F9}" type="presParOf" srcId="{1D8B706D-88F0-4F3F-9D76-608B4EC44186}" destId="{F9A62E3C-42F7-4871-B7EB-BE96F94209C6}" srcOrd="6" destOrd="0" presId="urn:microsoft.com/office/officeart/2005/8/layout/default"/>
    <dgm:cxn modelId="{E081AC4A-E829-41D7-8008-354AED10CAB0}" type="presParOf" srcId="{1D8B706D-88F0-4F3F-9D76-608B4EC44186}" destId="{ECE25EFB-ABE1-4E11-81F3-FF65FC03D5B4}" srcOrd="7" destOrd="0" presId="urn:microsoft.com/office/officeart/2005/8/layout/default"/>
    <dgm:cxn modelId="{ACDAB14F-ECC8-470C-8106-12B65AF8C29A}" type="presParOf" srcId="{1D8B706D-88F0-4F3F-9D76-608B4EC44186}" destId="{7DB6B02D-D9D2-4DB2-85EE-60C545698665}" srcOrd="8" destOrd="0" presId="urn:microsoft.com/office/officeart/2005/8/layout/default"/>
    <dgm:cxn modelId="{30D11906-A6EE-41FF-884C-F7FEBB3F13FC}" type="presParOf" srcId="{1D8B706D-88F0-4F3F-9D76-608B4EC44186}" destId="{A8F80273-9698-4345-9A07-162FD51B2AB3}" srcOrd="9" destOrd="0" presId="urn:microsoft.com/office/officeart/2005/8/layout/default"/>
    <dgm:cxn modelId="{686A2F1B-5E4E-417B-B588-C2DF06BDFA54}" type="presParOf" srcId="{1D8B706D-88F0-4F3F-9D76-608B4EC44186}" destId="{095DDEC6-2F57-41CF-9850-9654B08B3EAD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D1C0142-E34D-4A7E-AF1A-3F9260BB0FB0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fr-FR"/>
        </a:p>
      </dgm:t>
    </dgm:pt>
    <dgm:pt modelId="{FE592EAF-AC8A-4E93-BFFC-10C47E10FB85}">
      <dgm:prSet/>
      <dgm:spPr/>
      <dgm:t>
        <a:bodyPr/>
        <a:lstStyle/>
        <a:p>
          <a:r>
            <a:rPr lang="fr-FR" dirty="0" err="1"/>
            <a:t>Better</a:t>
          </a:r>
          <a:r>
            <a:rPr lang="fr-FR" dirty="0"/>
            <a:t> </a:t>
          </a:r>
          <a:r>
            <a:rPr lang="fr-FR" dirty="0" err="1"/>
            <a:t>integration</a:t>
          </a:r>
          <a:r>
            <a:rPr lang="fr-FR" dirty="0"/>
            <a:t> of </a:t>
          </a:r>
          <a:r>
            <a:rPr lang="fr-FR" dirty="0" err="1"/>
            <a:t>remote</a:t>
          </a:r>
          <a:r>
            <a:rPr lang="fr-FR" dirty="0"/>
            <a:t> </a:t>
          </a:r>
          <a:r>
            <a:rPr lang="fr-FR" dirty="0" err="1"/>
            <a:t>sensing</a:t>
          </a:r>
          <a:r>
            <a:rPr lang="fr-FR" dirty="0"/>
            <a:t> information</a:t>
          </a:r>
        </a:p>
      </dgm:t>
    </dgm:pt>
    <dgm:pt modelId="{3BDA879D-2AE8-4140-AE5C-B22CB3864057}" type="parTrans" cxnId="{33AFB689-F7D6-4F59-A5AA-62C2F2146CFC}">
      <dgm:prSet/>
      <dgm:spPr/>
      <dgm:t>
        <a:bodyPr/>
        <a:lstStyle/>
        <a:p>
          <a:endParaRPr lang="fr-FR"/>
        </a:p>
      </dgm:t>
    </dgm:pt>
    <dgm:pt modelId="{776E799C-6A83-414E-865D-0C03BBF5A1AE}" type="sibTrans" cxnId="{33AFB689-F7D6-4F59-A5AA-62C2F2146CFC}">
      <dgm:prSet/>
      <dgm:spPr/>
      <dgm:t>
        <a:bodyPr/>
        <a:lstStyle/>
        <a:p>
          <a:endParaRPr lang="fr-FR"/>
        </a:p>
      </dgm:t>
    </dgm:pt>
    <dgm:pt modelId="{1BB5DAF2-4B98-448A-BAF7-70033021FE0E}">
      <dgm:prSet/>
      <dgm:spPr/>
      <dgm:t>
        <a:bodyPr/>
        <a:lstStyle/>
        <a:p>
          <a:r>
            <a:rPr lang="fr-FR" dirty="0"/>
            <a:t>Classification of mixed LU</a:t>
          </a:r>
        </a:p>
      </dgm:t>
    </dgm:pt>
    <dgm:pt modelId="{A59915B0-36BC-471E-9610-F241336FDB67}" type="parTrans" cxnId="{F8B99819-2292-4D36-9FC9-BB666CF6405C}">
      <dgm:prSet/>
      <dgm:spPr/>
      <dgm:t>
        <a:bodyPr/>
        <a:lstStyle/>
        <a:p>
          <a:endParaRPr lang="fr-FR"/>
        </a:p>
      </dgm:t>
    </dgm:pt>
    <dgm:pt modelId="{4D579665-0907-4A2F-97F8-A69C01E59B9E}" type="sibTrans" cxnId="{F8B99819-2292-4D36-9FC9-BB666CF6405C}">
      <dgm:prSet/>
      <dgm:spPr/>
      <dgm:t>
        <a:bodyPr/>
        <a:lstStyle/>
        <a:p>
          <a:endParaRPr lang="fr-FR"/>
        </a:p>
      </dgm:t>
    </dgm:pt>
    <dgm:pt modelId="{0D4BA3AB-A4E6-443C-9438-6229EC6D93E7}">
      <dgm:prSet/>
      <dgm:spPr>
        <a:solidFill>
          <a:srgbClr val="70AD47"/>
        </a:solidFill>
      </dgm:spPr>
      <dgm:t>
        <a:bodyPr/>
        <a:lstStyle/>
        <a:p>
          <a:r>
            <a:rPr lang="fr-FR" b="0" dirty="0" err="1">
              <a:solidFill>
                <a:schemeClr val="bg1"/>
              </a:solidFill>
            </a:rPr>
            <a:t>Improving</a:t>
          </a:r>
          <a:r>
            <a:rPr lang="fr-FR" b="0" dirty="0">
              <a:solidFill>
                <a:schemeClr val="bg1"/>
              </a:solidFill>
            </a:rPr>
            <a:t> LU change </a:t>
          </a:r>
          <a:r>
            <a:rPr lang="fr-FR" b="0" dirty="0" err="1">
              <a:solidFill>
                <a:schemeClr val="bg1"/>
              </a:solidFill>
            </a:rPr>
            <a:t>detection</a:t>
          </a:r>
          <a:r>
            <a:rPr lang="fr-FR" b="0" dirty="0">
              <a:solidFill>
                <a:schemeClr val="bg1"/>
              </a:solidFill>
            </a:rPr>
            <a:t> </a:t>
          </a:r>
          <a:r>
            <a:rPr lang="fr-FR" b="0" dirty="0" err="1">
              <a:solidFill>
                <a:schemeClr val="bg1"/>
              </a:solidFill>
            </a:rPr>
            <a:t>ground</a:t>
          </a:r>
          <a:r>
            <a:rPr lang="fr-FR" b="0" dirty="0">
              <a:solidFill>
                <a:schemeClr val="bg1"/>
              </a:solidFill>
            </a:rPr>
            <a:t> </a:t>
          </a:r>
          <a:r>
            <a:rPr lang="fr-FR" b="0" dirty="0" err="1">
              <a:solidFill>
                <a:schemeClr val="bg1"/>
              </a:solidFill>
            </a:rPr>
            <a:t>truths</a:t>
          </a:r>
          <a:endParaRPr lang="fr-FR" b="0" dirty="0">
            <a:solidFill>
              <a:schemeClr val="bg1"/>
            </a:solidFill>
          </a:endParaRPr>
        </a:p>
      </dgm:t>
    </dgm:pt>
    <dgm:pt modelId="{EDC318AF-F3CA-4E88-84F2-5641B35E7C71}" type="parTrans" cxnId="{1221A2CA-B66B-4F55-A4F8-8D7FF8D3AE2E}">
      <dgm:prSet/>
      <dgm:spPr/>
      <dgm:t>
        <a:bodyPr/>
        <a:lstStyle/>
        <a:p>
          <a:endParaRPr lang="fr-FR"/>
        </a:p>
      </dgm:t>
    </dgm:pt>
    <dgm:pt modelId="{A9CAF37A-5439-4FE4-B361-2565E69F65C2}" type="sibTrans" cxnId="{1221A2CA-B66B-4F55-A4F8-8D7FF8D3AE2E}">
      <dgm:prSet/>
      <dgm:spPr/>
      <dgm:t>
        <a:bodyPr/>
        <a:lstStyle/>
        <a:p>
          <a:endParaRPr lang="fr-FR"/>
        </a:p>
      </dgm:t>
    </dgm:pt>
    <dgm:pt modelId="{AF476C96-FE92-45ED-AD33-1698F56094FA}">
      <dgm:prSet/>
      <dgm:spPr/>
      <dgm:t>
        <a:bodyPr/>
        <a:lstStyle/>
        <a:p>
          <a:r>
            <a:rPr lang="fr-FR"/>
            <a:t>Extension of the methodology to other products</a:t>
          </a:r>
          <a:endParaRPr lang="fr-FR" dirty="0"/>
        </a:p>
      </dgm:t>
    </dgm:pt>
    <dgm:pt modelId="{00666B82-EE32-4624-9A48-3CACBC1D5BB2}" type="parTrans" cxnId="{9344B36E-F7DD-4AB9-93E1-7F1ADA7E1FC6}">
      <dgm:prSet/>
      <dgm:spPr/>
      <dgm:t>
        <a:bodyPr/>
        <a:lstStyle/>
        <a:p>
          <a:endParaRPr lang="fr-FR"/>
        </a:p>
      </dgm:t>
    </dgm:pt>
    <dgm:pt modelId="{01B0465D-A62A-4470-8F26-E239486BE592}" type="sibTrans" cxnId="{9344B36E-F7DD-4AB9-93E1-7F1ADA7E1FC6}">
      <dgm:prSet/>
      <dgm:spPr/>
      <dgm:t>
        <a:bodyPr/>
        <a:lstStyle/>
        <a:p>
          <a:endParaRPr lang="fr-FR"/>
        </a:p>
      </dgm:t>
    </dgm:pt>
    <dgm:pt modelId="{635E9D10-D2D1-4D49-9B8C-A4B249175FB9}" type="pres">
      <dgm:prSet presAssocID="{9D1C0142-E34D-4A7E-AF1A-3F9260BB0FB0}" presName="linear" presStyleCnt="0">
        <dgm:presLayoutVars>
          <dgm:animLvl val="lvl"/>
          <dgm:resizeHandles val="exact"/>
        </dgm:presLayoutVars>
      </dgm:prSet>
      <dgm:spPr/>
    </dgm:pt>
    <dgm:pt modelId="{226FA005-418D-4B4B-AFEE-1FE66F18619A}" type="pres">
      <dgm:prSet presAssocID="{0D4BA3AB-A4E6-443C-9438-6229EC6D93E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1DB0D7B-87A3-4D35-A400-C8EF5C2CA95B}" type="pres">
      <dgm:prSet presAssocID="{A9CAF37A-5439-4FE4-B361-2565E69F65C2}" presName="spacer" presStyleCnt="0"/>
      <dgm:spPr/>
    </dgm:pt>
    <dgm:pt modelId="{95E4FA1B-3459-4B0B-A2B7-E9F5FA231B69}" type="pres">
      <dgm:prSet presAssocID="{FE592EAF-AC8A-4E93-BFFC-10C47E10FB8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10A8303-DEE6-42E5-9CC3-F7FE95D32CC2}" type="pres">
      <dgm:prSet presAssocID="{776E799C-6A83-414E-865D-0C03BBF5A1AE}" presName="spacer" presStyleCnt="0"/>
      <dgm:spPr/>
    </dgm:pt>
    <dgm:pt modelId="{9A89AF9B-5597-4374-BEF1-BBF42C2975F7}" type="pres">
      <dgm:prSet presAssocID="{AF476C96-FE92-45ED-AD33-1698F56094F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55782F0-43E4-4DD7-91EA-C8FB26C7B73B}" type="pres">
      <dgm:prSet presAssocID="{01B0465D-A62A-4470-8F26-E239486BE592}" presName="spacer" presStyleCnt="0"/>
      <dgm:spPr/>
    </dgm:pt>
    <dgm:pt modelId="{281802D4-EE14-447A-AB1A-6CD768055D90}" type="pres">
      <dgm:prSet presAssocID="{1BB5DAF2-4B98-448A-BAF7-70033021FE0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15CAA13-0D11-41BB-B8F3-22ED1D463544}" type="presOf" srcId="{0D4BA3AB-A4E6-443C-9438-6229EC6D93E7}" destId="{226FA005-418D-4B4B-AFEE-1FE66F18619A}" srcOrd="0" destOrd="0" presId="urn:microsoft.com/office/officeart/2005/8/layout/vList2"/>
    <dgm:cxn modelId="{F8B99819-2292-4D36-9FC9-BB666CF6405C}" srcId="{9D1C0142-E34D-4A7E-AF1A-3F9260BB0FB0}" destId="{1BB5DAF2-4B98-448A-BAF7-70033021FE0E}" srcOrd="3" destOrd="0" parTransId="{A59915B0-36BC-471E-9610-F241336FDB67}" sibTransId="{4D579665-0907-4A2F-97F8-A69C01E59B9E}"/>
    <dgm:cxn modelId="{4CEE674B-CCB2-414A-9558-6EE3F83D9F20}" type="presOf" srcId="{1BB5DAF2-4B98-448A-BAF7-70033021FE0E}" destId="{281802D4-EE14-447A-AB1A-6CD768055D90}" srcOrd="0" destOrd="0" presId="urn:microsoft.com/office/officeart/2005/8/layout/vList2"/>
    <dgm:cxn modelId="{9344B36E-F7DD-4AB9-93E1-7F1ADA7E1FC6}" srcId="{9D1C0142-E34D-4A7E-AF1A-3F9260BB0FB0}" destId="{AF476C96-FE92-45ED-AD33-1698F56094FA}" srcOrd="2" destOrd="0" parTransId="{00666B82-EE32-4624-9A48-3CACBC1D5BB2}" sibTransId="{01B0465D-A62A-4470-8F26-E239486BE592}"/>
    <dgm:cxn modelId="{93391F77-BD63-403B-8B11-F535AA55A956}" type="presOf" srcId="{9D1C0142-E34D-4A7E-AF1A-3F9260BB0FB0}" destId="{635E9D10-D2D1-4D49-9B8C-A4B249175FB9}" srcOrd="0" destOrd="0" presId="urn:microsoft.com/office/officeart/2005/8/layout/vList2"/>
    <dgm:cxn modelId="{33AFB689-F7D6-4F59-A5AA-62C2F2146CFC}" srcId="{9D1C0142-E34D-4A7E-AF1A-3F9260BB0FB0}" destId="{FE592EAF-AC8A-4E93-BFFC-10C47E10FB85}" srcOrd="1" destOrd="0" parTransId="{3BDA879D-2AE8-4140-AE5C-B22CB3864057}" sibTransId="{776E799C-6A83-414E-865D-0C03BBF5A1AE}"/>
    <dgm:cxn modelId="{C80A5C8E-2514-4C1E-B6D4-73BB59648CFD}" type="presOf" srcId="{AF476C96-FE92-45ED-AD33-1698F56094FA}" destId="{9A89AF9B-5597-4374-BEF1-BBF42C2975F7}" srcOrd="0" destOrd="0" presId="urn:microsoft.com/office/officeart/2005/8/layout/vList2"/>
    <dgm:cxn modelId="{BE2A48AB-39BA-4ABC-A1D2-D331D197CA50}" type="presOf" srcId="{FE592EAF-AC8A-4E93-BFFC-10C47E10FB85}" destId="{95E4FA1B-3459-4B0B-A2B7-E9F5FA231B69}" srcOrd="0" destOrd="0" presId="urn:microsoft.com/office/officeart/2005/8/layout/vList2"/>
    <dgm:cxn modelId="{1221A2CA-B66B-4F55-A4F8-8D7FF8D3AE2E}" srcId="{9D1C0142-E34D-4A7E-AF1A-3F9260BB0FB0}" destId="{0D4BA3AB-A4E6-443C-9438-6229EC6D93E7}" srcOrd="0" destOrd="0" parTransId="{EDC318AF-F3CA-4E88-84F2-5641B35E7C71}" sibTransId="{A9CAF37A-5439-4FE4-B361-2565E69F65C2}"/>
    <dgm:cxn modelId="{5CF24314-5A6E-40A8-8438-557A05067631}" type="presParOf" srcId="{635E9D10-D2D1-4D49-9B8C-A4B249175FB9}" destId="{226FA005-418D-4B4B-AFEE-1FE66F18619A}" srcOrd="0" destOrd="0" presId="urn:microsoft.com/office/officeart/2005/8/layout/vList2"/>
    <dgm:cxn modelId="{BCF4BB2C-45F2-4700-9A08-49182402EEBB}" type="presParOf" srcId="{635E9D10-D2D1-4D49-9B8C-A4B249175FB9}" destId="{61DB0D7B-87A3-4D35-A400-C8EF5C2CA95B}" srcOrd="1" destOrd="0" presId="urn:microsoft.com/office/officeart/2005/8/layout/vList2"/>
    <dgm:cxn modelId="{BC171552-7702-453D-B51C-15F61B445940}" type="presParOf" srcId="{635E9D10-D2D1-4D49-9B8C-A4B249175FB9}" destId="{95E4FA1B-3459-4B0B-A2B7-E9F5FA231B69}" srcOrd="2" destOrd="0" presId="urn:microsoft.com/office/officeart/2005/8/layout/vList2"/>
    <dgm:cxn modelId="{FB74B815-4656-4C0F-8ED9-2B7F545A55E2}" type="presParOf" srcId="{635E9D10-D2D1-4D49-9B8C-A4B249175FB9}" destId="{010A8303-DEE6-42E5-9CC3-F7FE95D32CC2}" srcOrd="3" destOrd="0" presId="urn:microsoft.com/office/officeart/2005/8/layout/vList2"/>
    <dgm:cxn modelId="{D9C11D39-1516-4354-934B-08E03B8215DC}" type="presParOf" srcId="{635E9D10-D2D1-4D49-9B8C-A4B249175FB9}" destId="{9A89AF9B-5597-4374-BEF1-BBF42C2975F7}" srcOrd="4" destOrd="0" presId="urn:microsoft.com/office/officeart/2005/8/layout/vList2"/>
    <dgm:cxn modelId="{D64D1B3D-7143-4D91-BE2D-06DE0C7EE08D}" type="presParOf" srcId="{635E9D10-D2D1-4D49-9B8C-A4B249175FB9}" destId="{255782F0-43E4-4DD7-91EA-C8FB26C7B73B}" srcOrd="5" destOrd="0" presId="urn:microsoft.com/office/officeart/2005/8/layout/vList2"/>
    <dgm:cxn modelId="{3BE0CE8F-B5F7-4851-A710-7F7A3B182454}" type="presParOf" srcId="{635E9D10-D2D1-4D49-9B8C-A4B249175FB9}" destId="{281802D4-EE14-447A-AB1A-6CD768055D9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D1C0142-E34D-4A7E-AF1A-3F9260BB0FB0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fr-FR"/>
        </a:p>
      </dgm:t>
    </dgm:pt>
    <dgm:pt modelId="{FE592EAF-AC8A-4E93-BFFC-10C47E10FB85}">
      <dgm:prSet/>
      <dgm:spPr/>
      <dgm:t>
        <a:bodyPr/>
        <a:lstStyle/>
        <a:p>
          <a:r>
            <a:rPr lang="fr-FR" dirty="0" err="1"/>
            <a:t>Better</a:t>
          </a:r>
          <a:r>
            <a:rPr lang="fr-FR" dirty="0"/>
            <a:t> </a:t>
          </a:r>
          <a:r>
            <a:rPr lang="fr-FR" dirty="0" err="1"/>
            <a:t>integration</a:t>
          </a:r>
          <a:r>
            <a:rPr lang="fr-FR" dirty="0"/>
            <a:t> of </a:t>
          </a:r>
          <a:r>
            <a:rPr lang="fr-FR" dirty="0" err="1"/>
            <a:t>remote</a:t>
          </a:r>
          <a:r>
            <a:rPr lang="fr-FR" dirty="0"/>
            <a:t> </a:t>
          </a:r>
          <a:r>
            <a:rPr lang="fr-FR" dirty="0" err="1"/>
            <a:t>sensing</a:t>
          </a:r>
          <a:r>
            <a:rPr lang="fr-FR" dirty="0"/>
            <a:t> information</a:t>
          </a:r>
        </a:p>
      </dgm:t>
    </dgm:pt>
    <dgm:pt modelId="{3BDA879D-2AE8-4140-AE5C-B22CB3864057}" type="parTrans" cxnId="{33AFB689-F7D6-4F59-A5AA-62C2F2146CFC}">
      <dgm:prSet/>
      <dgm:spPr/>
      <dgm:t>
        <a:bodyPr/>
        <a:lstStyle/>
        <a:p>
          <a:endParaRPr lang="fr-FR"/>
        </a:p>
      </dgm:t>
    </dgm:pt>
    <dgm:pt modelId="{776E799C-6A83-414E-865D-0C03BBF5A1AE}" type="sibTrans" cxnId="{33AFB689-F7D6-4F59-A5AA-62C2F2146CFC}">
      <dgm:prSet/>
      <dgm:spPr/>
      <dgm:t>
        <a:bodyPr/>
        <a:lstStyle/>
        <a:p>
          <a:endParaRPr lang="fr-FR"/>
        </a:p>
      </dgm:t>
    </dgm:pt>
    <dgm:pt modelId="{1BB5DAF2-4B98-448A-BAF7-70033021FE0E}">
      <dgm:prSet/>
      <dgm:spPr/>
      <dgm:t>
        <a:bodyPr/>
        <a:lstStyle/>
        <a:p>
          <a:r>
            <a:rPr lang="fr-FR" dirty="0"/>
            <a:t>Classification of mixed LU</a:t>
          </a:r>
        </a:p>
      </dgm:t>
    </dgm:pt>
    <dgm:pt modelId="{A59915B0-36BC-471E-9610-F241336FDB67}" type="parTrans" cxnId="{F8B99819-2292-4D36-9FC9-BB666CF6405C}">
      <dgm:prSet/>
      <dgm:spPr/>
      <dgm:t>
        <a:bodyPr/>
        <a:lstStyle/>
        <a:p>
          <a:endParaRPr lang="fr-FR"/>
        </a:p>
      </dgm:t>
    </dgm:pt>
    <dgm:pt modelId="{4D579665-0907-4A2F-97F8-A69C01E59B9E}" type="sibTrans" cxnId="{F8B99819-2292-4D36-9FC9-BB666CF6405C}">
      <dgm:prSet/>
      <dgm:spPr/>
      <dgm:t>
        <a:bodyPr/>
        <a:lstStyle/>
        <a:p>
          <a:endParaRPr lang="fr-FR"/>
        </a:p>
      </dgm:t>
    </dgm:pt>
    <dgm:pt modelId="{0D4BA3AB-A4E6-443C-9438-6229EC6D93E7}">
      <dgm:prSet/>
      <dgm:spPr>
        <a:solidFill>
          <a:srgbClr val="A3D20B"/>
        </a:solidFill>
      </dgm:spPr>
      <dgm:t>
        <a:bodyPr/>
        <a:lstStyle/>
        <a:p>
          <a:r>
            <a:rPr lang="fr-FR" b="1" dirty="0" err="1">
              <a:solidFill>
                <a:schemeClr val="tx1"/>
              </a:solidFill>
            </a:rPr>
            <a:t>Improving</a:t>
          </a:r>
          <a:r>
            <a:rPr lang="fr-FR" b="1" dirty="0">
              <a:solidFill>
                <a:schemeClr val="tx1"/>
              </a:solidFill>
            </a:rPr>
            <a:t> LU change </a:t>
          </a:r>
          <a:r>
            <a:rPr lang="fr-FR" b="1" dirty="0" err="1">
              <a:solidFill>
                <a:schemeClr val="tx1"/>
              </a:solidFill>
            </a:rPr>
            <a:t>detection</a:t>
          </a:r>
          <a:r>
            <a:rPr lang="fr-FR" b="1" dirty="0">
              <a:solidFill>
                <a:schemeClr val="tx1"/>
              </a:solidFill>
            </a:rPr>
            <a:t> </a:t>
          </a:r>
          <a:r>
            <a:rPr lang="fr-FR" b="1" dirty="0" err="1">
              <a:solidFill>
                <a:schemeClr val="tx1"/>
              </a:solidFill>
            </a:rPr>
            <a:t>ground</a:t>
          </a:r>
          <a:r>
            <a:rPr lang="fr-FR" b="1" dirty="0">
              <a:solidFill>
                <a:schemeClr val="tx1"/>
              </a:solidFill>
            </a:rPr>
            <a:t> </a:t>
          </a:r>
          <a:r>
            <a:rPr lang="fr-FR" b="1" dirty="0" err="1">
              <a:solidFill>
                <a:schemeClr val="tx1"/>
              </a:solidFill>
            </a:rPr>
            <a:t>truths</a:t>
          </a:r>
          <a:endParaRPr lang="fr-FR" b="1" dirty="0">
            <a:solidFill>
              <a:schemeClr val="tx1"/>
            </a:solidFill>
          </a:endParaRPr>
        </a:p>
      </dgm:t>
    </dgm:pt>
    <dgm:pt modelId="{EDC318AF-F3CA-4E88-84F2-5641B35E7C71}" type="parTrans" cxnId="{1221A2CA-B66B-4F55-A4F8-8D7FF8D3AE2E}">
      <dgm:prSet/>
      <dgm:spPr/>
      <dgm:t>
        <a:bodyPr/>
        <a:lstStyle/>
        <a:p>
          <a:endParaRPr lang="fr-FR"/>
        </a:p>
      </dgm:t>
    </dgm:pt>
    <dgm:pt modelId="{A9CAF37A-5439-4FE4-B361-2565E69F65C2}" type="sibTrans" cxnId="{1221A2CA-B66B-4F55-A4F8-8D7FF8D3AE2E}">
      <dgm:prSet/>
      <dgm:spPr/>
      <dgm:t>
        <a:bodyPr/>
        <a:lstStyle/>
        <a:p>
          <a:endParaRPr lang="fr-FR"/>
        </a:p>
      </dgm:t>
    </dgm:pt>
    <dgm:pt modelId="{A84BC45C-CA3A-4F1F-9354-42973EB72C5E}">
      <dgm:prSet/>
      <dgm:spPr/>
      <dgm:t>
        <a:bodyPr/>
        <a:lstStyle/>
        <a:p>
          <a:r>
            <a:rPr lang="fr-FR"/>
            <a:t>Extension of the methodology to other products</a:t>
          </a:r>
          <a:endParaRPr lang="fr-FR" dirty="0"/>
        </a:p>
      </dgm:t>
    </dgm:pt>
    <dgm:pt modelId="{9A9F1A41-2C90-4519-8F05-09F41EF53AD2}" type="parTrans" cxnId="{21E564C7-7C63-4810-8E6C-62587FA88973}">
      <dgm:prSet/>
      <dgm:spPr/>
    </dgm:pt>
    <dgm:pt modelId="{24BBF063-949A-4CC6-B503-B7AAA17F5A38}" type="sibTrans" cxnId="{21E564C7-7C63-4810-8E6C-62587FA88973}">
      <dgm:prSet/>
      <dgm:spPr/>
    </dgm:pt>
    <dgm:pt modelId="{635E9D10-D2D1-4D49-9B8C-A4B249175FB9}" type="pres">
      <dgm:prSet presAssocID="{9D1C0142-E34D-4A7E-AF1A-3F9260BB0FB0}" presName="linear" presStyleCnt="0">
        <dgm:presLayoutVars>
          <dgm:animLvl val="lvl"/>
          <dgm:resizeHandles val="exact"/>
        </dgm:presLayoutVars>
      </dgm:prSet>
      <dgm:spPr/>
    </dgm:pt>
    <dgm:pt modelId="{226FA005-418D-4B4B-AFEE-1FE66F18619A}" type="pres">
      <dgm:prSet presAssocID="{0D4BA3AB-A4E6-443C-9438-6229EC6D93E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1DB0D7B-87A3-4D35-A400-C8EF5C2CA95B}" type="pres">
      <dgm:prSet presAssocID="{A9CAF37A-5439-4FE4-B361-2565E69F65C2}" presName="spacer" presStyleCnt="0"/>
      <dgm:spPr/>
    </dgm:pt>
    <dgm:pt modelId="{95E4FA1B-3459-4B0B-A2B7-E9F5FA231B69}" type="pres">
      <dgm:prSet presAssocID="{FE592EAF-AC8A-4E93-BFFC-10C47E10FB8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10A8303-DEE6-42E5-9CC3-F7FE95D32CC2}" type="pres">
      <dgm:prSet presAssocID="{776E799C-6A83-414E-865D-0C03BBF5A1AE}" presName="spacer" presStyleCnt="0"/>
      <dgm:spPr/>
    </dgm:pt>
    <dgm:pt modelId="{468AAB84-AAFD-4CE4-8A29-555C34570C61}" type="pres">
      <dgm:prSet presAssocID="{A84BC45C-CA3A-4F1F-9354-42973EB72C5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43ADB92-01A7-43A6-92EB-BF9014765FF2}" type="pres">
      <dgm:prSet presAssocID="{24BBF063-949A-4CC6-B503-B7AAA17F5A38}" presName="spacer" presStyleCnt="0"/>
      <dgm:spPr/>
    </dgm:pt>
    <dgm:pt modelId="{281802D4-EE14-447A-AB1A-6CD768055D90}" type="pres">
      <dgm:prSet presAssocID="{1BB5DAF2-4B98-448A-BAF7-70033021FE0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15CAA13-0D11-41BB-B8F3-22ED1D463544}" type="presOf" srcId="{0D4BA3AB-A4E6-443C-9438-6229EC6D93E7}" destId="{226FA005-418D-4B4B-AFEE-1FE66F18619A}" srcOrd="0" destOrd="0" presId="urn:microsoft.com/office/officeart/2005/8/layout/vList2"/>
    <dgm:cxn modelId="{F8B99819-2292-4D36-9FC9-BB666CF6405C}" srcId="{9D1C0142-E34D-4A7E-AF1A-3F9260BB0FB0}" destId="{1BB5DAF2-4B98-448A-BAF7-70033021FE0E}" srcOrd="3" destOrd="0" parTransId="{A59915B0-36BC-471E-9610-F241336FDB67}" sibTransId="{4D579665-0907-4A2F-97F8-A69C01E59B9E}"/>
    <dgm:cxn modelId="{4CEE674B-CCB2-414A-9558-6EE3F83D9F20}" type="presOf" srcId="{1BB5DAF2-4B98-448A-BAF7-70033021FE0E}" destId="{281802D4-EE14-447A-AB1A-6CD768055D90}" srcOrd="0" destOrd="0" presId="urn:microsoft.com/office/officeart/2005/8/layout/vList2"/>
    <dgm:cxn modelId="{93391F77-BD63-403B-8B11-F535AA55A956}" type="presOf" srcId="{9D1C0142-E34D-4A7E-AF1A-3F9260BB0FB0}" destId="{635E9D10-D2D1-4D49-9B8C-A4B249175FB9}" srcOrd="0" destOrd="0" presId="urn:microsoft.com/office/officeart/2005/8/layout/vList2"/>
    <dgm:cxn modelId="{33AFB689-F7D6-4F59-A5AA-62C2F2146CFC}" srcId="{9D1C0142-E34D-4A7E-AF1A-3F9260BB0FB0}" destId="{FE592EAF-AC8A-4E93-BFFC-10C47E10FB85}" srcOrd="1" destOrd="0" parTransId="{3BDA879D-2AE8-4140-AE5C-B22CB3864057}" sibTransId="{776E799C-6A83-414E-865D-0C03BBF5A1AE}"/>
    <dgm:cxn modelId="{BE2A48AB-39BA-4ABC-A1D2-D331D197CA50}" type="presOf" srcId="{FE592EAF-AC8A-4E93-BFFC-10C47E10FB85}" destId="{95E4FA1B-3459-4B0B-A2B7-E9F5FA231B69}" srcOrd="0" destOrd="0" presId="urn:microsoft.com/office/officeart/2005/8/layout/vList2"/>
    <dgm:cxn modelId="{21E564C7-7C63-4810-8E6C-62587FA88973}" srcId="{9D1C0142-E34D-4A7E-AF1A-3F9260BB0FB0}" destId="{A84BC45C-CA3A-4F1F-9354-42973EB72C5E}" srcOrd="2" destOrd="0" parTransId="{9A9F1A41-2C90-4519-8F05-09F41EF53AD2}" sibTransId="{24BBF063-949A-4CC6-B503-B7AAA17F5A38}"/>
    <dgm:cxn modelId="{1221A2CA-B66B-4F55-A4F8-8D7FF8D3AE2E}" srcId="{9D1C0142-E34D-4A7E-AF1A-3F9260BB0FB0}" destId="{0D4BA3AB-A4E6-443C-9438-6229EC6D93E7}" srcOrd="0" destOrd="0" parTransId="{EDC318AF-F3CA-4E88-84F2-5641B35E7C71}" sibTransId="{A9CAF37A-5439-4FE4-B361-2565E69F65C2}"/>
    <dgm:cxn modelId="{202F89D7-9FD2-4B48-A645-1AD478167907}" type="presOf" srcId="{A84BC45C-CA3A-4F1F-9354-42973EB72C5E}" destId="{468AAB84-AAFD-4CE4-8A29-555C34570C61}" srcOrd="0" destOrd="0" presId="urn:microsoft.com/office/officeart/2005/8/layout/vList2"/>
    <dgm:cxn modelId="{5CF24314-5A6E-40A8-8438-557A05067631}" type="presParOf" srcId="{635E9D10-D2D1-4D49-9B8C-A4B249175FB9}" destId="{226FA005-418D-4B4B-AFEE-1FE66F18619A}" srcOrd="0" destOrd="0" presId="urn:microsoft.com/office/officeart/2005/8/layout/vList2"/>
    <dgm:cxn modelId="{BCF4BB2C-45F2-4700-9A08-49182402EEBB}" type="presParOf" srcId="{635E9D10-D2D1-4D49-9B8C-A4B249175FB9}" destId="{61DB0D7B-87A3-4D35-A400-C8EF5C2CA95B}" srcOrd="1" destOrd="0" presId="urn:microsoft.com/office/officeart/2005/8/layout/vList2"/>
    <dgm:cxn modelId="{BC171552-7702-453D-B51C-15F61B445940}" type="presParOf" srcId="{635E9D10-D2D1-4D49-9B8C-A4B249175FB9}" destId="{95E4FA1B-3459-4B0B-A2B7-E9F5FA231B69}" srcOrd="2" destOrd="0" presId="urn:microsoft.com/office/officeart/2005/8/layout/vList2"/>
    <dgm:cxn modelId="{FB74B815-4656-4C0F-8ED9-2B7F545A55E2}" type="presParOf" srcId="{635E9D10-D2D1-4D49-9B8C-A4B249175FB9}" destId="{010A8303-DEE6-42E5-9CC3-F7FE95D32CC2}" srcOrd="3" destOrd="0" presId="urn:microsoft.com/office/officeart/2005/8/layout/vList2"/>
    <dgm:cxn modelId="{2B6F1943-2621-498D-9F09-46338093DBD4}" type="presParOf" srcId="{635E9D10-D2D1-4D49-9B8C-A4B249175FB9}" destId="{468AAB84-AAFD-4CE4-8A29-555C34570C61}" srcOrd="4" destOrd="0" presId="urn:microsoft.com/office/officeart/2005/8/layout/vList2"/>
    <dgm:cxn modelId="{1FFE5887-54B6-44DF-A544-BBB8B66957CC}" type="presParOf" srcId="{635E9D10-D2D1-4D49-9B8C-A4B249175FB9}" destId="{843ADB92-01A7-43A6-92EB-BF9014765FF2}" srcOrd="5" destOrd="0" presId="urn:microsoft.com/office/officeart/2005/8/layout/vList2"/>
    <dgm:cxn modelId="{3BE0CE8F-B5F7-4851-A710-7F7A3B182454}" type="presParOf" srcId="{635E9D10-D2D1-4D49-9B8C-A4B249175FB9}" destId="{281802D4-EE14-447A-AB1A-6CD768055D9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EFC6B6-9C5D-4147-B6AD-E37E269FF5BE}">
      <dsp:nvSpPr>
        <dsp:cNvPr id="0" name=""/>
        <dsp:cNvSpPr/>
      </dsp:nvSpPr>
      <dsp:spPr>
        <a:xfrm>
          <a:off x="1689" y="732694"/>
          <a:ext cx="4912252" cy="122806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400" b="1" kern="1200" dirty="0" err="1"/>
            <a:t>Automatic</a:t>
          </a:r>
          <a:br>
            <a:rPr lang="fr-FR" sz="4400" b="1" kern="1200" dirty="0"/>
          </a:br>
          <a:r>
            <a:rPr lang="fr-FR" sz="4400" b="1" kern="1200" dirty="0"/>
            <a:t>LU classification</a:t>
          </a:r>
          <a:endParaRPr lang="fr-FR" sz="4400" kern="1200" dirty="0"/>
        </a:p>
      </dsp:txBody>
      <dsp:txXfrm>
        <a:off x="37658" y="768663"/>
        <a:ext cx="4840314" cy="1156125"/>
      </dsp:txXfrm>
    </dsp:sp>
    <dsp:sp modelId="{690F7A8F-F7D4-4C83-AB6B-7986FB9B48B6}">
      <dsp:nvSpPr>
        <dsp:cNvPr id="0" name=""/>
        <dsp:cNvSpPr/>
      </dsp:nvSpPr>
      <dsp:spPr>
        <a:xfrm rot="5400000">
          <a:off x="2350360" y="2068213"/>
          <a:ext cx="214911" cy="214911"/>
        </a:xfrm>
        <a:prstGeom prst="rightArrow">
          <a:avLst>
            <a:gd name="adj1" fmla="val 66700"/>
            <a:gd name="adj2" fmla="val 50000"/>
          </a:avLst>
        </a:prstGeom>
        <a:solidFill>
          <a:srgbClr val="A3D20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D08603-8D4A-4692-893E-6B04A79B4AFE}">
      <dsp:nvSpPr>
        <dsp:cNvPr id="0" name=""/>
        <dsp:cNvSpPr/>
      </dsp:nvSpPr>
      <dsp:spPr>
        <a:xfrm>
          <a:off x="1689" y="2390580"/>
          <a:ext cx="4912252" cy="1228063"/>
        </a:xfrm>
        <a:prstGeom prst="roundRect">
          <a:avLst>
            <a:gd name="adj" fmla="val 10000"/>
          </a:avLst>
        </a:prstGeom>
        <a:solidFill>
          <a:srgbClr val="70AD47"/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400" b="1" kern="1200" dirty="0"/>
            <a:t>To </a:t>
          </a:r>
          <a:r>
            <a:rPr lang="fr-FR" sz="4400" b="1" kern="1200" dirty="0" err="1"/>
            <a:t>produce</a:t>
          </a:r>
          <a:r>
            <a:rPr lang="fr-FR" sz="4400" b="1" kern="1200" dirty="0"/>
            <a:t> LU </a:t>
          </a:r>
          <a:r>
            <a:rPr lang="fr-FR" sz="4400" b="1" kern="1200" dirty="0" err="1"/>
            <a:t>maps</a:t>
          </a:r>
          <a:endParaRPr lang="fr-FR" sz="4400" b="1" kern="1200" dirty="0"/>
        </a:p>
      </dsp:txBody>
      <dsp:txXfrm>
        <a:off x="37658" y="2426549"/>
        <a:ext cx="4840314" cy="1156125"/>
      </dsp:txXfrm>
    </dsp:sp>
    <dsp:sp modelId="{C59D32D7-D1E9-4396-BA9C-8D23CC58B911}">
      <dsp:nvSpPr>
        <dsp:cNvPr id="0" name=""/>
        <dsp:cNvSpPr/>
      </dsp:nvSpPr>
      <dsp:spPr>
        <a:xfrm>
          <a:off x="5601657" y="732694"/>
          <a:ext cx="4912252" cy="122806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400" b="1" kern="1200" dirty="0" err="1"/>
            <a:t>Automatic</a:t>
          </a:r>
          <a:br>
            <a:rPr lang="fr-FR" sz="4400" b="1" kern="1200" dirty="0"/>
          </a:br>
          <a:r>
            <a:rPr lang="fr-FR" sz="4400" b="1" kern="1200" dirty="0"/>
            <a:t>LU change </a:t>
          </a:r>
          <a:r>
            <a:rPr lang="fr-FR" sz="4400" b="1" kern="1200" dirty="0" err="1"/>
            <a:t>detection</a:t>
          </a:r>
          <a:endParaRPr lang="fr-FR" sz="4400" kern="1200" dirty="0"/>
        </a:p>
      </dsp:txBody>
      <dsp:txXfrm>
        <a:off x="5637626" y="768663"/>
        <a:ext cx="4840314" cy="1156125"/>
      </dsp:txXfrm>
    </dsp:sp>
    <dsp:sp modelId="{40056519-1E13-497A-A5F9-98DD23A5FDC2}">
      <dsp:nvSpPr>
        <dsp:cNvPr id="0" name=""/>
        <dsp:cNvSpPr/>
      </dsp:nvSpPr>
      <dsp:spPr>
        <a:xfrm rot="5396537">
          <a:off x="7951163" y="2068213"/>
          <a:ext cx="214911" cy="214911"/>
        </a:xfrm>
        <a:prstGeom prst="rightArrow">
          <a:avLst>
            <a:gd name="adj1" fmla="val 66700"/>
            <a:gd name="adj2" fmla="val 50000"/>
          </a:avLst>
        </a:prstGeom>
        <a:solidFill>
          <a:srgbClr val="A3D20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D13E23-22A6-4BB9-B8B8-73C50547D3F3}">
      <dsp:nvSpPr>
        <dsp:cNvPr id="0" name=""/>
        <dsp:cNvSpPr/>
      </dsp:nvSpPr>
      <dsp:spPr>
        <a:xfrm>
          <a:off x="5603327" y="2390580"/>
          <a:ext cx="4912252" cy="1228063"/>
        </a:xfrm>
        <a:prstGeom prst="roundRect">
          <a:avLst>
            <a:gd name="adj" fmla="val 10000"/>
          </a:avLst>
        </a:prstGeom>
        <a:solidFill>
          <a:srgbClr val="70AD47">
            <a:alpha val="90000"/>
          </a:srgb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400" b="1" kern="1200" dirty="0"/>
            <a:t>To update LU </a:t>
          </a:r>
          <a:r>
            <a:rPr lang="fr-FR" sz="4400" b="1" kern="1200" dirty="0" err="1"/>
            <a:t>maps</a:t>
          </a:r>
          <a:endParaRPr lang="fr-FR" sz="4400" b="1" kern="1200" dirty="0"/>
        </a:p>
      </dsp:txBody>
      <dsp:txXfrm>
        <a:off x="5639296" y="2426549"/>
        <a:ext cx="4840314" cy="115612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90D804-B9E8-4F3F-814C-A9705EB40359}">
      <dsp:nvSpPr>
        <dsp:cNvPr id="0" name=""/>
        <dsp:cNvSpPr/>
      </dsp:nvSpPr>
      <dsp:spPr>
        <a:xfrm>
          <a:off x="0" y="136359"/>
          <a:ext cx="10515600" cy="935415"/>
        </a:xfrm>
        <a:prstGeom prst="roundRect">
          <a:avLst/>
        </a:prstGeom>
        <a:solidFill>
          <a:srgbClr val="70AD4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900" b="0" kern="1200" dirty="0" err="1">
              <a:solidFill>
                <a:schemeClr val="bg1"/>
              </a:solidFill>
            </a:rPr>
            <a:t>Improving</a:t>
          </a:r>
          <a:r>
            <a:rPr lang="fr-FR" sz="3900" kern="1200" dirty="0"/>
            <a:t> LU change </a:t>
          </a:r>
          <a:r>
            <a:rPr lang="fr-FR" sz="3900" kern="1200" dirty="0" err="1"/>
            <a:t>detection</a:t>
          </a:r>
          <a:r>
            <a:rPr lang="fr-FR" sz="3900" kern="1200" dirty="0"/>
            <a:t> </a:t>
          </a:r>
          <a:r>
            <a:rPr lang="fr-FR" sz="3900" kern="1200" dirty="0" err="1"/>
            <a:t>ground</a:t>
          </a:r>
          <a:r>
            <a:rPr lang="fr-FR" sz="3900" kern="1200" dirty="0"/>
            <a:t> </a:t>
          </a:r>
          <a:r>
            <a:rPr lang="fr-FR" sz="3900" kern="1200" dirty="0" err="1"/>
            <a:t>truths</a:t>
          </a:r>
          <a:endParaRPr lang="fr-FR" sz="3900" b="1" kern="1200" dirty="0">
            <a:solidFill>
              <a:schemeClr val="tx1"/>
            </a:solidFill>
          </a:endParaRPr>
        </a:p>
      </dsp:txBody>
      <dsp:txXfrm>
        <a:off x="45663" y="182022"/>
        <a:ext cx="10424274" cy="844089"/>
      </dsp:txXfrm>
    </dsp:sp>
    <dsp:sp modelId="{95E4FA1B-3459-4B0B-A2B7-E9F5FA231B69}">
      <dsp:nvSpPr>
        <dsp:cNvPr id="0" name=""/>
        <dsp:cNvSpPr/>
      </dsp:nvSpPr>
      <dsp:spPr>
        <a:xfrm>
          <a:off x="0" y="1184094"/>
          <a:ext cx="10515600" cy="935415"/>
        </a:xfrm>
        <a:prstGeom prst="roundRect">
          <a:avLst/>
        </a:prstGeom>
        <a:solidFill>
          <a:srgbClr val="A3D20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900" b="1" kern="1200" dirty="0" err="1">
              <a:solidFill>
                <a:schemeClr val="tx1"/>
              </a:solidFill>
            </a:rPr>
            <a:t>Better</a:t>
          </a:r>
          <a:r>
            <a:rPr lang="fr-FR" sz="3900" b="1" kern="1200" dirty="0">
              <a:solidFill>
                <a:schemeClr val="tx1"/>
              </a:solidFill>
            </a:rPr>
            <a:t> </a:t>
          </a:r>
          <a:r>
            <a:rPr lang="fr-FR" sz="3900" b="1" kern="1200" dirty="0" err="1">
              <a:solidFill>
                <a:schemeClr val="tx1"/>
              </a:solidFill>
            </a:rPr>
            <a:t>integration</a:t>
          </a:r>
          <a:r>
            <a:rPr lang="fr-FR" sz="3900" b="1" kern="1200" dirty="0">
              <a:solidFill>
                <a:schemeClr val="tx1"/>
              </a:solidFill>
            </a:rPr>
            <a:t> of </a:t>
          </a:r>
          <a:r>
            <a:rPr lang="fr-FR" sz="3900" b="1" kern="1200" dirty="0" err="1">
              <a:solidFill>
                <a:schemeClr val="tx1"/>
              </a:solidFill>
            </a:rPr>
            <a:t>remote</a:t>
          </a:r>
          <a:r>
            <a:rPr lang="fr-FR" sz="3900" b="1" kern="1200" dirty="0">
              <a:solidFill>
                <a:schemeClr val="tx1"/>
              </a:solidFill>
            </a:rPr>
            <a:t> </a:t>
          </a:r>
          <a:r>
            <a:rPr lang="fr-FR" sz="3900" b="1" kern="1200" dirty="0" err="1">
              <a:solidFill>
                <a:schemeClr val="tx1"/>
              </a:solidFill>
            </a:rPr>
            <a:t>sensing</a:t>
          </a:r>
          <a:r>
            <a:rPr lang="fr-FR" sz="3900" b="1" kern="1200" dirty="0">
              <a:solidFill>
                <a:schemeClr val="tx1"/>
              </a:solidFill>
            </a:rPr>
            <a:t> information</a:t>
          </a:r>
        </a:p>
      </dsp:txBody>
      <dsp:txXfrm>
        <a:off x="45663" y="1229757"/>
        <a:ext cx="10424274" cy="844089"/>
      </dsp:txXfrm>
    </dsp:sp>
    <dsp:sp modelId="{FEDB869D-3BBE-4478-9BFE-7336FF53616C}">
      <dsp:nvSpPr>
        <dsp:cNvPr id="0" name=""/>
        <dsp:cNvSpPr/>
      </dsp:nvSpPr>
      <dsp:spPr>
        <a:xfrm>
          <a:off x="0" y="2231829"/>
          <a:ext cx="10515600" cy="93541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900" kern="1200"/>
            <a:t>Extension of the methodology to other products</a:t>
          </a:r>
          <a:endParaRPr lang="fr-FR" sz="3900" b="1" kern="1200" dirty="0">
            <a:solidFill>
              <a:schemeClr val="tx1"/>
            </a:solidFill>
          </a:endParaRPr>
        </a:p>
      </dsp:txBody>
      <dsp:txXfrm>
        <a:off x="45663" y="2277492"/>
        <a:ext cx="10424274" cy="844089"/>
      </dsp:txXfrm>
    </dsp:sp>
    <dsp:sp modelId="{F9F813A3-16C8-477F-B69A-9374F7E91FDB}">
      <dsp:nvSpPr>
        <dsp:cNvPr id="0" name=""/>
        <dsp:cNvSpPr/>
      </dsp:nvSpPr>
      <dsp:spPr>
        <a:xfrm>
          <a:off x="0" y="3279564"/>
          <a:ext cx="10515600" cy="93541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900" kern="1200" dirty="0"/>
            <a:t>Classification of mixed LU</a:t>
          </a:r>
        </a:p>
      </dsp:txBody>
      <dsp:txXfrm>
        <a:off x="45663" y="3325227"/>
        <a:ext cx="10424274" cy="84408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5CE984-64EC-4CA6-8951-2A2652B43004}">
      <dsp:nvSpPr>
        <dsp:cNvPr id="0" name=""/>
        <dsp:cNvSpPr/>
      </dsp:nvSpPr>
      <dsp:spPr>
        <a:xfrm>
          <a:off x="0" y="136359"/>
          <a:ext cx="10515600" cy="93541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900" b="0" kern="1200" dirty="0" err="1">
              <a:solidFill>
                <a:schemeClr val="bg1"/>
              </a:solidFill>
            </a:rPr>
            <a:t>Improving</a:t>
          </a:r>
          <a:r>
            <a:rPr lang="fr-FR" sz="3900" b="0" kern="1200" dirty="0">
              <a:solidFill>
                <a:schemeClr val="bg1"/>
              </a:solidFill>
            </a:rPr>
            <a:t> LU change </a:t>
          </a:r>
          <a:r>
            <a:rPr lang="fr-FR" sz="3900" b="0" kern="1200" dirty="0" err="1">
              <a:solidFill>
                <a:schemeClr val="bg1"/>
              </a:solidFill>
            </a:rPr>
            <a:t>detection</a:t>
          </a:r>
          <a:r>
            <a:rPr lang="fr-FR" sz="3900" b="0" kern="1200" dirty="0">
              <a:solidFill>
                <a:schemeClr val="bg1"/>
              </a:solidFill>
            </a:rPr>
            <a:t> </a:t>
          </a:r>
          <a:r>
            <a:rPr lang="fr-FR" sz="3900" b="0" kern="1200" dirty="0" err="1">
              <a:solidFill>
                <a:schemeClr val="bg1"/>
              </a:solidFill>
            </a:rPr>
            <a:t>ground</a:t>
          </a:r>
          <a:r>
            <a:rPr lang="fr-FR" sz="3900" b="0" kern="1200" dirty="0">
              <a:solidFill>
                <a:schemeClr val="bg1"/>
              </a:solidFill>
            </a:rPr>
            <a:t> </a:t>
          </a:r>
          <a:r>
            <a:rPr lang="fr-FR" sz="3900" b="0" kern="1200" dirty="0" err="1">
              <a:solidFill>
                <a:schemeClr val="bg1"/>
              </a:solidFill>
            </a:rPr>
            <a:t>truths</a:t>
          </a:r>
          <a:endParaRPr lang="fr-FR" sz="3900" kern="1200" dirty="0"/>
        </a:p>
      </dsp:txBody>
      <dsp:txXfrm>
        <a:off x="45663" y="182022"/>
        <a:ext cx="10424274" cy="844089"/>
      </dsp:txXfrm>
    </dsp:sp>
    <dsp:sp modelId="{95E4FA1B-3459-4B0B-A2B7-E9F5FA231B69}">
      <dsp:nvSpPr>
        <dsp:cNvPr id="0" name=""/>
        <dsp:cNvSpPr/>
      </dsp:nvSpPr>
      <dsp:spPr>
        <a:xfrm>
          <a:off x="0" y="1184094"/>
          <a:ext cx="10515600" cy="93541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900" kern="1200" dirty="0" err="1"/>
            <a:t>Better</a:t>
          </a:r>
          <a:r>
            <a:rPr lang="fr-FR" sz="3900" kern="1200" dirty="0"/>
            <a:t> </a:t>
          </a:r>
          <a:r>
            <a:rPr lang="fr-FR" sz="3900" kern="1200" dirty="0" err="1"/>
            <a:t>integration</a:t>
          </a:r>
          <a:r>
            <a:rPr lang="fr-FR" sz="3900" kern="1200" dirty="0"/>
            <a:t> of </a:t>
          </a:r>
          <a:r>
            <a:rPr lang="fr-FR" sz="3900" kern="1200" dirty="0" err="1"/>
            <a:t>remote</a:t>
          </a:r>
          <a:r>
            <a:rPr lang="fr-FR" sz="3900" kern="1200" dirty="0"/>
            <a:t> </a:t>
          </a:r>
          <a:r>
            <a:rPr lang="fr-FR" sz="3900" kern="1200" dirty="0" err="1"/>
            <a:t>sensing</a:t>
          </a:r>
          <a:r>
            <a:rPr lang="fr-FR" sz="3900" kern="1200" dirty="0"/>
            <a:t> information</a:t>
          </a:r>
        </a:p>
      </dsp:txBody>
      <dsp:txXfrm>
        <a:off x="45663" y="1229757"/>
        <a:ext cx="10424274" cy="844089"/>
      </dsp:txXfrm>
    </dsp:sp>
    <dsp:sp modelId="{7C822520-9BF0-456A-878A-9050C1853DF0}">
      <dsp:nvSpPr>
        <dsp:cNvPr id="0" name=""/>
        <dsp:cNvSpPr/>
      </dsp:nvSpPr>
      <dsp:spPr>
        <a:xfrm>
          <a:off x="0" y="2231829"/>
          <a:ext cx="10515600" cy="935415"/>
        </a:xfrm>
        <a:prstGeom prst="roundRect">
          <a:avLst/>
        </a:prstGeom>
        <a:solidFill>
          <a:srgbClr val="A3D20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900" b="1" kern="1200" dirty="0">
              <a:solidFill>
                <a:schemeClr val="tx1"/>
              </a:solidFill>
            </a:rPr>
            <a:t>Extension of the </a:t>
          </a:r>
          <a:r>
            <a:rPr lang="fr-FR" sz="3900" b="1" kern="1200" dirty="0" err="1">
              <a:solidFill>
                <a:schemeClr val="tx1"/>
              </a:solidFill>
            </a:rPr>
            <a:t>methodology</a:t>
          </a:r>
          <a:r>
            <a:rPr lang="fr-FR" sz="3900" b="1" kern="1200" dirty="0">
              <a:solidFill>
                <a:schemeClr val="tx1"/>
              </a:solidFill>
            </a:rPr>
            <a:t> to </a:t>
          </a:r>
          <a:r>
            <a:rPr lang="fr-FR" sz="3900" b="1" kern="1200" dirty="0" err="1">
              <a:solidFill>
                <a:schemeClr val="tx1"/>
              </a:solidFill>
            </a:rPr>
            <a:t>other</a:t>
          </a:r>
          <a:r>
            <a:rPr lang="fr-FR" sz="3900" b="1" kern="1200" dirty="0">
              <a:solidFill>
                <a:schemeClr val="tx1"/>
              </a:solidFill>
            </a:rPr>
            <a:t> </a:t>
          </a:r>
          <a:r>
            <a:rPr lang="fr-FR" sz="3900" b="1" kern="1200" dirty="0" err="1">
              <a:solidFill>
                <a:schemeClr val="tx1"/>
              </a:solidFill>
            </a:rPr>
            <a:t>products</a:t>
          </a:r>
          <a:endParaRPr lang="fr-FR" sz="3900" b="1" kern="1200" dirty="0">
            <a:solidFill>
              <a:schemeClr val="tx1"/>
            </a:solidFill>
          </a:endParaRPr>
        </a:p>
      </dsp:txBody>
      <dsp:txXfrm>
        <a:off x="45663" y="2277492"/>
        <a:ext cx="10424274" cy="844089"/>
      </dsp:txXfrm>
    </dsp:sp>
    <dsp:sp modelId="{281802D4-EE14-447A-AB1A-6CD768055D90}">
      <dsp:nvSpPr>
        <dsp:cNvPr id="0" name=""/>
        <dsp:cNvSpPr/>
      </dsp:nvSpPr>
      <dsp:spPr>
        <a:xfrm>
          <a:off x="0" y="3279564"/>
          <a:ext cx="10515600" cy="93541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900" kern="1200"/>
            <a:t>Classification of mixed LU</a:t>
          </a:r>
        </a:p>
      </dsp:txBody>
      <dsp:txXfrm>
        <a:off x="45663" y="3325227"/>
        <a:ext cx="10424274" cy="84408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643010-D882-448D-B132-798A707763C0}">
      <dsp:nvSpPr>
        <dsp:cNvPr id="0" name=""/>
        <dsp:cNvSpPr/>
      </dsp:nvSpPr>
      <dsp:spPr>
        <a:xfrm>
          <a:off x="0" y="84068"/>
          <a:ext cx="10515600" cy="9594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000" b="0" kern="1200" dirty="0" err="1">
              <a:solidFill>
                <a:schemeClr val="bg1"/>
              </a:solidFill>
            </a:rPr>
            <a:t>Improving</a:t>
          </a:r>
          <a:r>
            <a:rPr lang="fr-FR" sz="4000" b="0" kern="1200" dirty="0">
              <a:solidFill>
                <a:schemeClr val="bg1"/>
              </a:solidFill>
            </a:rPr>
            <a:t> LU change </a:t>
          </a:r>
          <a:r>
            <a:rPr lang="fr-FR" sz="4000" b="0" kern="1200" dirty="0" err="1">
              <a:solidFill>
                <a:schemeClr val="bg1"/>
              </a:solidFill>
            </a:rPr>
            <a:t>detection</a:t>
          </a:r>
          <a:r>
            <a:rPr lang="fr-FR" sz="4000" b="0" kern="1200" dirty="0">
              <a:solidFill>
                <a:schemeClr val="bg1"/>
              </a:solidFill>
            </a:rPr>
            <a:t> </a:t>
          </a:r>
          <a:r>
            <a:rPr lang="fr-FR" sz="4000" b="0" kern="1200" dirty="0" err="1">
              <a:solidFill>
                <a:schemeClr val="bg1"/>
              </a:solidFill>
            </a:rPr>
            <a:t>ground</a:t>
          </a:r>
          <a:r>
            <a:rPr lang="fr-FR" sz="4000" b="0" kern="1200" dirty="0">
              <a:solidFill>
                <a:schemeClr val="bg1"/>
              </a:solidFill>
            </a:rPr>
            <a:t> </a:t>
          </a:r>
          <a:r>
            <a:rPr lang="fr-FR" sz="4000" b="0" kern="1200" dirty="0" err="1">
              <a:solidFill>
                <a:schemeClr val="bg1"/>
              </a:solidFill>
            </a:rPr>
            <a:t>truths</a:t>
          </a:r>
          <a:endParaRPr lang="fr-FR" sz="4000" kern="1200" dirty="0"/>
        </a:p>
      </dsp:txBody>
      <dsp:txXfrm>
        <a:off x="46834" y="130902"/>
        <a:ext cx="10421932" cy="865732"/>
      </dsp:txXfrm>
    </dsp:sp>
    <dsp:sp modelId="{95E4FA1B-3459-4B0B-A2B7-E9F5FA231B69}">
      <dsp:nvSpPr>
        <dsp:cNvPr id="0" name=""/>
        <dsp:cNvSpPr/>
      </dsp:nvSpPr>
      <dsp:spPr>
        <a:xfrm>
          <a:off x="0" y="1158668"/>
          <a:ext cx="10515600" cy="9594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000" kern="1200" dirty="0" err="1"/>
            <a:t>Better</a:t>
          </a:r>
          <a:r>
            <a:rPr lang="fr-FR" sz="4000" kern="1200" dirty="0"/>
            <a:t> </a:t>
          </a:r>
          <a:r>
            <a:rPr lang="fr-FR" sz="4000" kern="1200" dirty="0" err="1"/>
            <a:t>integration</a:t>
          </a:r>
          <a:r>
            <a:rPr lang="fr-FR" sz="4000" kern="1200" dirty="0"/>
            <a:t> of </a:t>
          </a:r>
          <a:r>
            <a:rPr lang="fr-FR" sz="4000" kern="1200" dirty="0" err="1"/>
            <a:t>remote</a:t>
          </a:r>
          <a:r>
            <a:rPr lang="fr-FR" sz="4000" kern="1200" dirty="0"/>
            <a:t> </a:t>
          </a:r>
          <a:r>
            <a:rPr lang="fr-FR" sz="4000" kern="1200" dirty="0" err="1"/>
            <a:t>sensing</a:t>
          </a:r>
          <a:r>
            <a:rPr lang="fr-FR" sz="4000" kern="1200" dirty="0"/>
            <a:t> information</a:t>
          </a:r>
        </a:p>
      </dsp:txBody>
      <dsp:txXfrm>
        <a:off x="46834" y="1205502"/>
        <a:ext cx="10421932" cy="865732"/>
      </dsp:txXfrm>
    </dsp:sp>
    <dsp:sp modelId="{7C822520-9BF0-456A-878A-9050C1853DF0}">
      <dsp:nvSpPr>
        <dsp:cNvPr id="0" name=""/>
        <dsp:cNvSpPr/>
      </dsp:nvSpPr>
      <dsp:spPr>
        <a:xfrm>
          <a:off x="0" y="2233269"/>
          <a:ext cx="10515600" cy="9594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000" b="0" kern="1200" dirty="0">
              <a:solidFill>
                <a:schemeClr val="bg1"/>
              </a:solidFill>
            </a:rPr>
            <a:t>Extension of the </a:t>
          </a:r>
          <a:r>
            <a:rPr lang="fr-FR" sz="4000" b="0" kern="1200" dirty="0" err="1">
              <a:solidFill>
                <a:schemeClr val="bg1"/>
              </a:solidFill>
            </a:rPr>
            <a:t>methodology</a:t>
          </a:r>
          <a:r>
            <a:rPr lang="fr-FR" sz="4000" b="0" kern="1200" dirty="0">
              <a:solidFill>
                <a:schemeClr val="bg1"/>
              </a:solidFill>
            </a:rPr>
            <a:t> to </a:t>
          </a:r>
          <a:r>
            <a:rPr lang="fr-FR" sz="4000" b="0" kern="1200" dirty="0" err="1">
              <a:solidFill>
                <a:schemeClr val="bg1"/>
              </a:solidFill>
            </a:rPr>
            <a:t>other</a:t>
          </a:r>
          <a:r>
            <a:rPr lang="fr-FR" sz="4000" b="0" kern="1200" dirty="0">
              <a:solidFill>
                <a:schemeClr val="bg1"/>
              </a:solidFill>
            </a:rPr>
            <a:t> </a:t>
          </a:r>
          <a:r>
            <a:rPr lang="fr-FR" sz="4000" b="0" kern="1200" dirty="0" err="1">
              <a:solidFill>
                <a:schemeClr val="bg1"/>
              </a:solidFill>
            </a:rPr>
            <a:t>products</a:t>
          </a:r>
          <a:endParaRPr lang="fr-FR" sz="4000" b="0" kern="1200" dirty="0">
            <a:solidFill>
              <a:schemeClr val="bg1"/>
            </a:solidFill>
          </a:endParaRPr>
        </a:p>
      </dsp:txBody>
      <dsp:txXfrm>
        <a:off x="46834" y="2280103"/>
        <a:ext cx="10421932" cy="865732"/>
      </dsp:txXfrm>
    </dsp:sp>
    <dsp:sp modelId="{281802D4-EE14-447A-AB1A-6CD768055D90}">
      <dsp:nvSpPr>
        <dsp:cNvPr id="0" name=""/>
        <dsp:cNvSpPr/>
      </dsp:nvSpPr>
      <dsp:spPr>
        <a:xfrm>
          <a:off x="0" y="3307869"/>
          <a:ext cx="10515600" cy="959400"/>
        </a:xfrm>
        <a:prstGeom prst="roundRect">
          <a:avLst/>
        </a:prstGeom>
        <a:solidFill>
          <a:srgbClr val="A3D20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000" b="1" kern="1200" dirty="0">
              <a:solidFill>
                <a:schemeClr val="tx1"/>
              </a:solidFill>
            </a:rPr>
            <a:t>Classification of mixed LU</a:t>
          </a:r>
        </a:p>
      </dsp:txBody>
      <dsp:txXfrm>
        <a:off x="46834" y="3354703"/>
        <a:ext cx="10421932" cy="8657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1E7CD9-57C6-4777-9953-5805E79E5B1D}">
      <dsp:nvSpPr>
        <dsp:cNvPr id="0" name=""/>
        <dsp:cNvSpPr/>
      </dsp:nvSpPr>
      <dsp:spPr>
        <a:xfrm>
          <a:off x="0" y="352809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B1E1FD-0C03-43C0-9FE1-CD06485394CF}">
      <dsp:nvSpPr>
        <dsp:cNvPr id="0" name=""/>
        <dsp:cNvSpPr/>
      </dsp:nvSpPr>
      <dsp:spPr>
        <a:xfrm>
          <a:off x="525780" y="72369"/>
          <a:ext cx="7360920" cy="5608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Introduction</a:t>
          </a:r>
        </a:p>
      </dsp:txBody>
      <dsp:txXfrm>
        <a:off x="553160" y="99749"/>
        <a:ext cx="7306160" cy="506120"/>
      </dsp:txXfrm>
    </dsp:sp>
    <dsp:sp modelId="{C58A0B1C-E819-4FD0-9924-BB1F63B0DC73}">
      <dsp:nvSpPr>
        <dsp:cNvPr id="0" name=""/>
        <dsp:cNvSpPr/>
      </dsp:nvSpPr>
      <dsp:spPr>
        <a:xfrm>
          <a:off x="0" y="1214649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A4BC13-FE94-43EC-8C5E-913F4DC22B9D}">
      <dsp:nvSpPr>
        <dsp:cNvPr id="0" name=""/>
        <dsp:cNvSpPr/>
      </dsp:nvSpPr>
      <dsp:spPr>
        <a:xfrm>
          <a:off x="525780" y="934209"/>
          <a:ext cx="7360920" cy="5608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State of the art</a:t>
          </a:r>
        </a:p>
      </dsp:txBody>
      <dsp:txXfrm>
        <a:off x="553160" y="961589"/>
        <a:ext cx="7306160" cy="506120"/>
      </dsp:txXfrm>
    </dsp:sp>
    <dsp:sp modelId="{373D9619-2E50-49F2-9E5F-0B045951B939}">
      <dsp:nvSpPr>
        <dsp:cNvPr id="0" name=""/>
        <dsp:cNvSpPr/>
      </dsp:nvSpPr>
      <dsp:spPr>
        <a:xfrm>
          <a:off x="0" y="2076489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FC1668-BD5C-480F-8CA1-407619DAB7E2}">
      <dsp:nvSpPr>
        <dsp:cNvPr id="0" name=""/>
        <dsp:cNvSpPr/>
      </dsp:nvSpPr>
      <dsp:spPr>
        <a:xfrm>
          <a:off x="525780" y="1796049"/>
          <a:ext cx="7360920" cy="5608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Land Use classification</a:t>
          </a:r>
        </a:p>
      </dsp:txBody>
      <dsp:txXfrm>
        <a:off x="553160" y="1823429"/>
        <a:ext cx="7306160" cy="506120"/>
      </dsp:txXfrm>
    </dsp:sp>
    <dsp:sp modelId="{269F3065-D815-4068-ACE0-B9DCB3E779AB}">
      <dsp:nvSpPr>
        <dsp:cNvPr id="0" name=""/>
        <dsp:cNvSpPr/>
      </dsp:nvSpPr>
      <dsp:spPr>
        <a:xfrm>
          <a:off x="0" y="2938329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32C88A-C023-4B9C-95DD-1AF6943F4335}">
      <dsp:nvSpPr>
        <dsp:cNvPr id="0" name=""/>
        <dsp:cNvSpPr/>
      </dsp:nvSpPr>
      <dsp:spPr>
        <a:xfrm>
          <a:off x="525780" y="2657889"/>
          <a:ext cx="7360920" cy="5608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Land Use change detection</a:t>
          </a:r>
        </a:p>
      </dsp:txBody>
      <dsp:txXfrm>
        <a:off x="553160" y="2685269"/>
        <a:ext cx="7306160" cy="506120"/>
      </dsp:txXfrm>
    </dsp:sp>
    <dsp:sp modelId="{57BFF549-6D4C-4E82-93DC-B5B5B87A15F3}">
      <dsp:nvSpPr>
        <dsp:cNvPr id="0" name=""/>
        <dsp:cNvSpPr/>
      </dsp:nvSpPr>
      <dsp:spPr>
        <a:xfrm>
          <a:off x="0" y="3800169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079BFC-578D-47FD-ADCC-7A554239AF07}">
      <dsp:nvSpPr>
        <dsp:cNvPr id="0" name=""/>
        <dsp:cNvSpPr/>
      </dsp:nvSpPr>
      <dsp:spPr>
        <a:xfrm>
          <a:off x="525780" y="3519729"/>
          <a:ext cx="7360920" cy="5608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Conclusion</a:t>
          </a:r>
        </a:p>
      </dsp:txBody>
      <dsp:txXfrm>
        <a:off x="553160" y="3547109"/>
        <a:ext cx="7306160" cy="5061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B54A97-2335-4748-BE71-AF20D018C0EF}">
      <dsp:nvSpPr>
        <dsp:cNvPr id="0" name=""/>
        <dsp:cNvSpPr/>
      </dsp:nvSpPr>
      <dsp:spPr>
        <a:xfrm>
          <a:off x="1283" y="1007554"/>
          <a:ext cx="4672458" cy="233622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400" kern="1200"/>
            <a:t>Which </a:t>
          </a:r>
          <a:r>
            <a:rPr lang="fr-FR" sz="3400" b="1" kern="1200"/>
            <a:t>data sources </a:t>
          </a:r>
          <a:r>
            <a:rPr lang="fr-FR" sz="3400" kern="1200"/>
            <a:t>are </a:t>
          </a:r>
          <a:r>
            <a:rPr lang="fr-FR" sz="3400" b="1" kern="1200"/>
            <a:t>relevant</a:t>
          </a:r>
          <a:r>
            <a:rPr lang="fr-FR" sz="3400" kern="1200"/>
            <a:t> for LU classification and change detection and why?</a:t>
          </a:r>
        </a:p>
      </dsp:txBody>
      <dsp:txXfrm>
        <a:off x="69709" y="1075980"/>
        <a:ext cx="4535606" cy="2199377"/>
      </dsp:txXfrm>
    </dsp:sp>
    <dsp:sp modelId="{F8A472C8-1575-48A5-83F6-70BD4C512C2C}">
      <dsp:nvSpPr>
        <dsp:cNvPr id="0" name=""/>
        <dsp:cNvSpPr/>
      </dsp:nvSpPr>
      <dsp:spPr>
        <a:xfrm>
          <a:off x="5841857" y="1007554"/>
          <a:ext cx="4672458" cy="233622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400" kern="1200" dirty="0" err="1"/>
            <a:t>Which</a:t>
          </a:r>
          <a:r>
            <a:rPr lang="fr-FR" sz="3400" kern="1200" dirty="0"/>
            <a:t> </a:t>
          </a:r>
          <a:r>
            <a:rPr lang="fr-FR" sz="3400" b="1" kern="1200" dirty="0" err="1"/>
            <a:t>methods</a:t>
          </a:r>
          <a:r>
            <a:rPr lang="fr-FR" sz="3400" kern="1200" dirty="0"/>
            <a:t> and </a:t>
          </a:r>
          <a:r>
            <a:rPr lang="fr-FR" sz="3400" b="1" kern="1200" dirty="0" err="1"/>
            <a:t>strategies</a:t>
          </a:r>
          <a:r>
            <a:rPr lang="fr-FR" sz="3400" kern="1200" dirty="0"/>
            <a:t> are </a:t>
          </a:r>
          <a:r>
            <a:rPr lang="fr-FR" sz="3400" kern="1200" dirty="0" err="1"/>
            <a:t>most</a:t>
          </a:r>
          <a:r>
            <a:rPr lang="fr-FR" sz="3400" kern="1200" dirty="0"/>
            <a:t> </a:t>
          </a:r>
          <a:r>
            <a:rPr lang="fr-FR" sz="3400" b="1" kern="1200" dirty="0"/>
            <a:t>efficient</a:t>
          </a:r>
          <a:r>
            <a:rPr lang="fr-FR" sz="3400" kern="1200" dirty="0"/>
            <a:t> for </a:t>
          </a:r>
          <a:r>
            <a:rPr lang="fr-FR" sz="3400" kern="1200" dirty="0" err="1"/>
            <a:t>these</a:t>
          </a:r>
          <a:r>
            <a:rPr lang="fr-FR" sz="3400" kern="1200" dirty="0"/>
            <a:t> </a:t>
          </a:r>
          <a:r>
            <a:rPr lang="fr-FR" sz="3400" kern="1200" dirty="0" err="1"/>
            <a:t>tasks</a:t>
          </a:r>
          <a:r>
            <a:rPr lang="fr-FR" sz="3400" kern="1200" dirty="0"/>
            <a:t>?</a:t>
          </a:r>
        </a:p>
      </dsp:txBody>
      <dsp:txXfrm>
        <a:off x="5910283" y="1075980"/>
        <a:ext cx="4535606" cy="21993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8AA0F8-C8A9-41E9-A2B7-6D7FB1C060DB}">
      <dsp:nvSpPr>
        <dsp:cNvPr id="0" name=""/>
        <dsp:cNvSpPr/>
      </dsp:nvSpPr>
      <dsp:spPr>
        <a:xfrm>
          <a:off x="0" y="51766"/>
          <a:ext cx="10515600" cy="135065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400" kern="1200" dirty="0"/>
            <a:t>Fusion of </a:t>
          </a:r>
          <a:r>
            <a:rPr lang="fr-FR" sz="3400" kern="1200" dirty="0" err="1"/>
            <a:t>very</a:t>
          </a:r>
          <a:r>
            <a:rPr lang="fr-FR" sz="3400" kern="1200" dirty="0"/>
            <a:t> </a:t>
          </a:r>
          <a:r>
            <a:rPr lang="fr-FR" sz="3400" kern="1200" dirty="0" err="1"/>
            <a:t>heterogeneous</a:t>
          </a:r>
          <a:r>
            <a:rPr lang="fr-FR" sz="3400" kern="1200" dirty="0"/>
            <a:t> data sources</a:t>
          </a:r>
        </a:p>
      </dsp:txBody>
      <dsp:txXfrm>
        <a:off x="65934" y="117700"/>
        <a:ext cx="10383732" cy="1218787"/>
      </dsp:txXfrm>
    </dsp:sp>
    <dsp:sp modelId="{D98682DC-BCCE-4EAF-94C4-8CB87E26EC11}">
      <dsp:nvSpPr>
        <dsp:cNvPr id="0" name=""/>
        <dsp:cNvSpPr/>
      </dsp:nvSpPr>
      <dsp:spPr>
        <a:xfrm>
          <a:off x="0" y="1500341"/>
          <a:ext cx="10515600" cy="135065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400" kern="1200" dirty="0" err="1"/>
            <a:t>Supervised</a:t>
          </a:r>
          <a:r>
            <a:rPr lang="fr-FR" sz="3400" kern="1200" dirty="0"/>
            <a:t> machine </a:t>
          </a:r>
          <a:r>
            <a:rPr lang="fr-FR" sz="3400" kern="1200" dirty="0" err="1"/>
            <a:t>learning</a:t>
          </a:r>
          <a:r>
            <a:rPr lang="fr-FR" sz="3400" kern="1200" dirty="0"/>
            <a:t> </a:t>
          </a:r>
          <a:r>
            <a:rPr lang="fr-FR" sz="3400" kern="1200" dirty="0" err="1"/>
            <a:t>approach</a:t>
          </a:r>
          <a:r>
            <a:rPr lang="fr-FR" sz="3400" kern="1200" dirty="0"/>
            <a:t> for LU classification and change </a:t>
          </a:r>
          <a:r>
            <a:rPr lang="fr-FR" sz="3400" kern="1200" dirty="0" err="1"/>
            <a:t>detection</a:t>
          </a:r>
          <a:endParaRPr lang="fr-FR" sz="3400" kern="1200" dirty="0"/>
        </a:p>
      </dsp:txBody>
      <dsp:txXfrm>
        <a:off x="65934" y="1566275"/>
        <a:ext cx="10383732" cy="1218787"/>
      </dsp:txXfrm>
    </dsp:sp>
    <dsp:sp modelId="{C790F1EA-6F1D-4270-867C-C75A94CC7A32}">
      <dsp:nvSpPr>
        <dsp:cNvPr id="0" name=""/>
        <dsp:cNvSpPr/>
      </dsp:nvSpPr>
      <dsp:spPr>
        <a:xfrm>
          <a:off x="0" y="2948916"/>
          <a:ext cx="10515600" cy="135065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400" kern="1200" dirty="0" err="1"/>
            <a:t>Toward</a:t>
          </a:r>
          <a:r>
            <a:rPr lang="fr-FR" sz="3400" kern="1200" dirty="0"/>
            <a:t> a </a:t>
          </a:r>
          <a:r>
            <a:rPr lang="fr-FR" sz="3400" kern="1200" dirty="0" err="1"/>
            <a:t>better</a:t>
          </a:r>
          <a:r>
            <a:rPr lang="fr-FR" sz="3400" kern="1200" dirty="0"/>
            <a:t> </a:t>
          </a:r>
          <a:r>
            <a:rPr lang="fr-FR" sz="3400" kern="1200" dirty="0" err="1"/>
            <a:t>understanding</a:t>
          </a:r>
          <a:r>
            <a:rPr lang="fr-FR" sz="3400" kern="1200" dirty="0"/>
            <a:t> of the contributions of the sources and the impact of </a:t>
          </a:r>
          <a:r>
            <a:rPr lang="fr-FR" sz="3400" kern="1200" dirty="0" err="1"/>
            <a:t>their</a:t>
          </a:r>
          <a:r>
            <a:rPr lang="fr-FR" sz="3400" kern="1200" dirty="0"/>
            <a:t> imperfections</a:t>
          </a:r>
        </a:p>
      </dsp:txBody>
      <dsp:txXfrm>
        <a:off x="65934" y="3014850"/>
        <a:ext cx="10383732" cy="12187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CCD5CD-9E4D-40AC-82B4-4673042F78F4}">
      <dsp:nvSpPr>
        <dsp:cNvPr id="0" name=""/>
        <dsp:cNvSpPr/>
      </dsp:nvSpPr>
      <dsp:spPr>
        <a:xfrm>
          <a:off x="3761739" y="204035"/>
          <a:ext cx="4049324" cy="1406277"/>
        </a:xfrm>
        <a:prstGeom prst="ellipse">
          <a:avLst/>
        </a:prstGeom>
        <a:solidFill>
          <a:schemeClr val="accent6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0B4CB5-F8ED-4D13-B0C1-CA39217B4135}">
      <dsp:nvSpPr>
        <dsp:cNvPr id="0" name=""/>
        <dsp:cNvSpPr/>
      </dsp:nvSpPr>
      <dsp:spPr>
        <a:xfrm>
          <a:off x="5400303" y="3647531"/>
          <a:ext cx="784752" cy="502241"/>
        </a:xfrm>
        <a:prstGeom prst="downArrow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417F650-C404-4F84-9EB5-3E6A8D4A3148}">
      <dsp:nvSpPr>
        <dsp:cNvPr id="0" name=""/>
        <dsp:cNvSpPr/>
      </dsp:nvSpPr>
      <dsp:spPr>
        <a:xfrm>
          <a:off x="3909273" y="4049324"/>
          <a:ext cx="3766813" cy="9417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300" kern="1200" dirty="0"/>
        </a:p>
      </dsp:txBody>
      <dsp:txXfrm>
        <a:off x="3909273" y="4049324"/>
        <a:ext cx="3766813" cy="941703"/>
      </dsp:txXfrm>
    </dsp:sp>
    <dsp:sp modelId="{01605E33-9626-46F7-BAF4-21F521424FAB}">
      <dsp:nvSpPr>
        <dsp:cNvPr id="0" name=""/>
        <dsp:cNvSpPr/>
      </dsp:nvSpPr>
      <dsp:spPr>
        <a:xfrm>
          <a:off x="5233935" y="1718922"/>
          <a:ext cx="1412555" cy="141255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 err="1"/>
            <a:t>What</a:t>
          </a:r>
          <a:r>
            <a:rPr lang="fr-FR" sz="1300" kern="1200" dirty="0"/>
            <a:t> information </a:t>
          </a:r>
          <a:r>
            <a:rPr lang="fr-FR" sz="1300" kern="1200" dirty="0" err="1"/>
            <a:t>is</a:t>
          </a:r>
          <a:r>
            <a:rPr lang="fr-FR" sz="1300" kern="1200" dirty="0"/>
            <a:t> </a:t>
          </a:r>
          <a:r>
            <a:rPr lang="fr-FR" sz="1300" kern="1200" dirty="0" err="1"/>
            <a:t>used</a:t>
          </a:r>
          <a:r>
            <a:rPr lang="fr-FR" sz="1300" kern="1200" dirty="0"/>
            <a:t> for </a:t>
          </a:r>
          <a:r>
            <a:rPr lang="fr-FR" sz="1300" kern="1200" dirty="0" err="1"/>
            <a:t>each</a:t>
          </a:r>
          <a:r>
            <a:rPr lang="fr-FR" sz="1300" kern="1200" dirty="0"/>
            <a:t> class?</a:t>
          </a:r>
        </a:p>
      </dsp:txBody>
      <dsp:txXfrm>
        <a:off x="5440799" y="1925786"/>
        <a:ext cx="998827" cy="998827"/>
      </dsp:txXfrm>
    </dsp:sp>
    <dsp:sp modelId="{F831042E-0A83-4E5F-8010-E5FF7A2DB30F}">
      <dsp:nvSpPr>
        <dsp:cNvPr id="0" name=""/>
        <dsp:cNvSpPr/>
      </dsp:nvSpPr>
      <dsp:spPr>
        <a:xfrm>
          <a:off x="4223174" y="659192"/>
          <a:ext cx="1412555" cy="141255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Impact and interactions of the sources and </a:t>
          </a:r>
          <a:r>
            <a:rPr lang="fr-FR" sz="1300" kern="1200" dirty="0" err="1"/>
            <a:t>attributes</a:t>
          </a:r>
          <a:r>
            <a:rPr lang="fr-FR" sz="1300" kern="1200" dirty="0"/>
            <a:t>?</a:t>
          </a:r>
        </a:p>
      </dsp:txBody>
      <dsp:txXfrm>
        <a:off x="4430038" y="866056"/>
        <a:ext cx="998827" cy="998827"/>
      </dsp:txXfrm>
    </dsp:sp>
    <dsp:sp modelId="{918B7BF9-E1D5-49C7-BCD4-20E5D0DA0087}">
      <dsp:nvSpPr>
        <dsp:cNvPr id="0" name=""/>
        <dsp:cNvSpPr/>
      </dsp:nvSpPr>
      <dsp:spPr>
        <a:xfrm>
          <a:off x="5667119" y="317667"/>
          <a:ext cx="1412555" cy="141255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/>
            <a:t>How individual predictions are made?</a:t>
          </a:r>
        </a:p>
      </dsp:txBody>
      <dsp:txXfrm>
        <a:off x="5873983" y="524531"/>
        <a:ext cx="998827" cy="998827"/>
      </dsp:txXfrm>
    </dsp:sp>
    <dsp:sp modelId="{B25FF1E6-C837-4905-8A67-2012DE1A3F3E}">
      <dsp:nvSpPr>
        <dsp:cNvPr id="0" name=""/>
        <dsp:cNvSpPr/>
      </dsp:nvSpPr>
      <dsp:spPr>
        <a:xfrm>
          <a:off x="3595372" y="31390"/>
          <a:ext cx="4394615" cy="3515692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AA5A6A-A95A-470D-8C6C-6F946B834640}">
      <dsp:nvSpPr>
        <dsp:cNvPr id="0" name=""/>
        <dsp:cNvSpPr/>
      </dsp:nvSpPr>
      <dsp:spPr>
        <a:xfrm>
          <a:off x="1207" y="420659"/>
          <a:ext cx="1521679" cy="91300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Relevance of sources and </a:t>
          </a:r>
          <a:r>
            <a:rPr lang="fr-FR" sz="1800" kern="1200" dirty="0" err="1"/>
            <a:t>attributes</a:t>
          </a:r>
          <a:endParaRPr lang="fr-FR" sz="1800" kern="1200" dirty="0"/>
        </a:p>
      </dsp:txBody>
      <dsp:txXfrm>
        <a:off x="1207" y="420659"/>
        <a:ext cx="1521679" cy="913007"/>
      </dsp:txXfrm>
    </dsp:sp>
    <dsp:sp modelId="{15756DDD-9028-4C51-AB4E-7EDFA3ADA900}">
      <dsp:nvSpPr>
        <dsp:cNvPr id="0" name=""/>
        <dsp:cNvSpPr/>
      </dsp:nvSpPr>
      <dsp:spPr>
        <a:xfrm>
          <a:off x="1675054" y="420659"/>
          <a:ext cx="1521679" cy="91300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Model </a:t>
          </a:r>
          <a:r>
            <a:rPr lang="fr-FR" sz="1800" kern="1200" dirty="0" err="1"/>
            <a:t>improvement</a:t>
          </a:r>
          <a:endParaRPr lang="fr-FR" sz="1800" kern="1200" dirty="0"/>
        </a:p>
      </dsp:txBody>
      <dsp:txXfrm>
        <a:off x="1675054" y="420659"/>
        <a:ext cx="1521679" cy="913007"/>
      </dsp:txXfrm>
    </dsp:sp>
    <dsp:sp modelId="{9CA52E45-6B43-4396-8947-B6C66197B0D0}">
      <dsp:nvSpPr>
        <dsp:cNvPr id="0" name=""/>
        <dsp:cNvSpPr/>
      </dsp:nvSpPr>
      <dsp:spPr>
        <a:xfrm>
          <a:off x="3348902" y="420659"/>
          <a:ext cx="1521679" cy="91300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Handling </a:t>
          </a:r>
          <a:r>
            <a:rPr lang="fr-FR" sz="1800" kern="1200" dirty="0" err="1"/>
            <a:t>uncertainty</a:t>
          </a:r>
          <a:r>
            <a:rPr lang="fr-FR" sz="1800" kern="1200" dirty="0"/>
            <a:t> </a:t>
          </a:r>
        </a:p>
      </dsp:txBody>
      <dsp:txXfrm>
        <a:off x="3348902" y="420659"/>
        <a:ext cx="1521679" cy="913007"/>
      </dsp:txXfrm>
    </dsp:sp>
    <dsp:sp modelId="{2A11A465-9F98-4722-8641-78E8C71FFB22}">
      <dsp:nvSpPr>
        <dsp:cNvPr id="0" name=""/>
        <dsp:cNvSpPr/>
      </dsp:nvSpPr>
      <dsp:spPr>
        <a:xfrm>
          <a:off x="5022749" y="420659"/>
          <a:ext cx="1521679" cy="91300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 err="1"/>
            <a:t>Error</a:t>
          </a:r>
          <a:r>
            <a:rPr lang="fr-FR" sz="1800" kern="1200" dirty="0"/>
            <a:t> </a:t>
          </a:r>
          <a:r>
            <a:rPr lang="fr-FR" sz="1800" kern="1200" dirty="0" err="1"/>
            <a:t>diagnosis</a:t>
          </a:r>
          <a:endParaRPr lang="fr-FR" sz="1800" kern="1200" dirty="0"/>
        </a:p>
      </dsp:txBody>
      <dsp:txXfrm>
        <a:off x="5022749" y="420659"/>
        <a:ext cx="1521679" cy="913007"/>
      </dsp:txXfrm>
    </dsp:sp>
    <dsp:sp modelId="{5126170E-D67E-4DF6-9803-1E0A549937AD}">
      <dsp:nvSpPr>
        <dsp:cNvPr id="0" name=""/>
        <dsp:cNvSpPr/>
      </dsp:nvSpPr>
      <dsp:spPr>
        <a:xfrm>
          <a:off x="6696596" y="420659"/>
          <a:ext cx="1521679" cy="91300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 err="1"/>
            <a:t>Helps</a:t>
          </a:r>
          <a:r>
            <a:rPr lang="fr-FR" sz="1800" kern="1200" dirty="0"/>
            <a:t> </a:t>
          </a:r>
          <a:r>
            <a:rPr lang="fr-FR" sz="1800" kern="1200" dirty="0" err="1"/>
            <a:t>decision</a:t>
          </a:r>
          <a:r>
            <a:rPr lang="fr-FR" sz="1800" kern="1200" dirty="0"/>
            <a:t> </a:t>
          </a:r>
          <a:r>
            <a:rPr lang="fr-FR" sz="1800" kern="1200" dirty="0" err="1"/>
            <a:t>making</a:t>
          </a:r>
          <a:endParaRPr lang="fr-FR" sz="1800" kern="1200" dirty="0"/>
        </a:p>
      </dsp:txBody>
      <dsp:txXfrm>
        <a:off x="6696596" y="420659"/>
        <a:ext cx="1521679" cy="913007"/>
      </dsp:txXfrm>
    </dsp:sp>
    <dsp:sp modelId="{292410FF-C23B-475E-B1C9-290B9C3DB1D9}">
      <dsp:nvSpPr>
        <dsp:cNvPr id="0" name=""/>
        <dsp:cNvSpPr/>
      </dsp:nvSpPr>
      <dsp:spPr>
        <a:xfrm>
          <a:off x="8370443" y="420659"/>
          <a:ext cx="1521679" cy="91300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/>
            <a:t>Trust and transparency</a:t>
          </a:r>
        </a:p>
      </dsp:txBody>
      <dsp:txXfrm>
        <a:off x="8370443" y="420659"/>
        <a:ext cx="1521679" cy="9130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298969-F411-4CC0-8299-A8D36E1B55B2}">
      <dsp:nvSpPr>
        <dsp:cNvPr id="0" name=""/>
        <dsp:cNvSpPr/>
      </dsp:nvSpPr>
      <dsp:spPr>
        <a:xfrm>
          <a:off x="0" y="290433"/>
          <a:ext cx="3424237" cy="2054542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 err="1"/>
            <a:t>Formalization</a:t>
          </a:r>
          <a:r>
            <a:rPr lang="fr-FR" sz="2600" kern="1200" dirty="0"/>
            <a:t> of the </a:t>
          </a:r>
          <a:r>
            <a:rPr lang="fr-FR" sz="2600" b="1" kern="1200" dirty="0"/>
            <a:t>extraction of </a:t>
          </a:r>
          <a:r>
            <a:rPr lang="fr-FR" sz="2600" b="1" kern="1200" dirty="0" err="1"/>
            <a:t>attributes</a:t>
          </a:r>
          <a:r>
            <a:rPr lang="fr-FR" sz="2600" b="1" kern="1200" dirty="0"/>
            <a:t> </a:t>
          </a:r>
          <a:r>
            <a:rPr lang="fr-FR" sz="2600" kern="1200" dirty="0" err="1"/>
            <a:t>from</a:t>
          </a:r>
          <a:r>
            <a:rPr lang="fr-FR" sz="2600" kern="1200" dirty="0"/>
            <a:t> data sources </a:t>
          </a:r>
          <a:r>
            <a:rPr lang="fr-FR" sz="2600" kern="1200" dirty="0" err="1"/>
            <a:t>containing</a:t>
          </a:r>
          <a:r>
            <a:rPr lang="fr-FR" sz="2600" kern="1200" dirty="0"/>
            <a:t> LU information</a:t>
          </a:r>
        </a:p>
      </dsp:txBody>
      <dsp:txXfrm>
        <a:off x="0" y="290433"/>
        <a:ext cx="3424237" cy="2054542"/>
      </dsp:txXfrm>
    </dsp:sp>
    <dsp:sp modelId="{6559B622-6330-4492-984B-480226BD74BF}">
      <dsp:nvSpPr>
        <dsp:cNvPr id="0" name=""/>
        <dsp:cNvSpPr/>
      </dsp:nvSpPr>
      <dsp:spPr>
        <a:xfrm>
          <a:off x="3766661" y="290433"/>
          <a:ext cx="3424237" cy="2054542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General workflow for </a:t>
          </a:r>
          <a:r>
            <a:rPr lang="fr-FR" sz="2600" b="1" kern="1200" dirty="0"/>
            <a:t>LU classification</a:t>
          </a:r>
        </a:p>
      </dsp:txBody>
      <dsp:txXfrm>
        <a:off x="3766661" y="290433"/>
        <a:ext cx="3424237" cy="2054542"/>
      </dsp:txXfrm>
    </dsp:sp>
    <dsp:sp modelId="{8C09C879-D2E7-4C6B-A688-C13440637B6B}">
      <dsp:nvSpPr>
        <dsp:cNvPr id="0" name=""/>
        <dsp:cNvSpPr/>
      </dsp:nvSpPr>
      <dsp:spPr>
        <a:xfrm>
          <a:off x="7533322" y="290433"/>
          <a:ext cx="3424237" cy="2054542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 err="1"/>
            <a:t>Formalization</a:t>
          </a:r>
          <a:r>
            <a:rPr lang="fr-FR" sz="2600" kern="1200" dirty="0"/>
            <a:t> of </a:t>
          </a:r>
          <a:r>
            <a:rPr lang="fr-FR" sz="2600" b="1" kern="1200" dirty="0"/>
            <a:t>LU changes</a:t>
          </a:r>
          <a:br>
            <a:rPr lang="fr-FR" sz="2600" kern="1200" dirty="0"/>
          </a:br>
          <a:r>
            <a:rPr lang="fr-FR" sz="2600" kern="1200" dirty="0"/>
            <a:t> (</a:t>
          </a:r>
          <a:r>
            <a:rPr lang="en-US" sz="2600" kern="1200" dirty="0"/>
            <a:t>semantic + geometric changes)</a:t>
          </a:r>
          <a:endParaRPr lang="fr-FR" sz="2600" kern="1200" dirty="0"/>
        </a:p>
      </dsp:txBody>
      <dsp:txXfrm>
        <a:off x="7533322" y="290433"/>
        <a:ext cx="3424237" cy="2054542"/>
      </dsp:txXfrm>
    </dsp:sp>
    <dsp:sp modelId="{F9A62E3C-42F7-4871-B7EB-BE96F94209C6}">
      <dsp:nvSpPr>
        <dsp:cNvPr id="0" name=""/>
        <dsp:cNvSpPr/>
      </dsp:nvSpPr>
      <dsp:spPr>
        <a:xfrm>
          <a:off x="0" y="2687399"/>
          <a:ext cx="3424237" cy="2054542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Comparison of approaches for </a:t>
          </a:r>
          <a:r>
            <a:rPr lang="en-US" sz="2600" b="1" kern="1200" dirty="0"/>
            <a:t>LU change detection</a:t>
          </a:r>
          <a:endParaRPr lang="fr-FR" sz="2600" b="1" kern="1200" dirty="0"/>
        </a:p>
      </dsp:txBody>
      <dsp:txXfrm>
        <a:off x="0" y="2687399"/>
        <a:ext cx="3424237" cy="2054542"/>
      </dsp:txXfrm>
    </dsp:sp>
    <dsp:sp modelId="{7DB6B02D-D9D2-4DB2-85EE-60C545698665}">
      <dsp:nvSpPr>
        <dsp:cNvPr id="0" name=""/>
        <dsp:cNvSpPr/>
      </dsp:nvSpPr>
      <dsp:spPr>
        <a:xfrm>
          <a:off x="3766661" y="2687399"/>
          <a:ext cx="3424237" cy="2054542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/>
            <a:t>Explainability</a:t>
          </a:r>
          <a:r>
            <a:rPr lang="en-US" sz="2600" kern="1200" dirty="0"/>
            <a:t> methodology applied to LU classification and change detection</a:t>
          </a:r>
          <a:endParaRPr lang="fr-FR" sz="2600" kern="1200" dirty="0"/>
        </a:p>
      </dsp:txBody>
      <dsp:txXfrm>
        <a:off x="3766661" y="2687399"/>
        <a:ext cx="3424237" cy="2054542"/>
      </dsp:txXfrm>
    </dsp:sp>
    <dsp:sp modelId="{095DDEC6-2F57-41CF-9850-9654B08B3EAD}">
      <dsp:nvSpPr>
        <dsp:cNvPr id="0" name=""/>
        <dsp:cNvSpPr/>
      </dsp:nvSpPr>
      <dsp:spPr>
        <a:xfrm>
          <a:off x="7533322" y="2687399"/>
          <a:ext cx="3424237" cy="2054542"/>
        </a:xfrm>
        <a:prstGeom prst="rect">
          <a:avLst/>
        </a:prstGeom>
        <a:solidFill>
          <a:srgbClr val="4BB9D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Publication of </a:t>
          </a:r>
          <a:r>
            <a:rPr lang="fr-FR" sz="2600" b="1" kern="1200" dirty="0" err="1"/>
            <a:t>datasets</a:t>
          </a:r>
          <a:r>
            <a:rPr lang="fr-FR" sz="2600" b="1" kern="1200" dirty="0"/>
            <a:t> </a:t>
          </a:r>
          <a:r>
            <a:rPr lang="fr-FR" sz="2600" b="0" kern="1200" dirty="0"/>
            <a:t>to serve as </a:t>
          </a:r>
          <a:r>
            <a:rPr lang="fr-FR" sz="2600" b="1" kern="1200" dirty="0"/>
            <a:t>benchmark </a:t>
          </a:r>
          <a:r>
            <a:rPr lang="fr-FR" sz="2600" b="0" kern="1200" dirty="0"/>
            <a:t>for LU classification</a:t>
          </a:r>
        </a:p>
      </dsp:txBody>
      <dsp:txXfrm>
        <a:off x="7533322" y="2687399"/>
        <a:ext cx="3424237" cy="205454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6FA005-418D-4B4B-AFEE-1FE66F18619A}">
      <dsp:nvSpPr>
        <dsp:cNvPr id="0" name=""/>
        <dsp:cNvSpPr/>
      </dsp:nvSpPr>
      <dsp:spPr>
        <a:xfrm>
          <a:off x="0" y="84068"/>
          <a:ext cx="10515600" cy="959400"/>
        </a:xfrm>
        <a:prstGeom prst="roundRect">
          <a:avLst/>
        </a:prstGeom>
        <a:solidFill>
          <a:srgbClr val="70AD4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000" b="0" kern="1200" dirty="0" err="1">
              <a:solidFill>
                <a:schemeClr val="bg1"/>
              </a:solidFill>
            </a:rPr>
            <a:t>Improving</a:t>
          </a:r>
          <a:r>
            <a:rPr lang="fr-FR" sz="4000" b="0" kern="1200" dirty="0">
              <a:solidFill>
                <a:schemeClr val="bg1"/>
              </a:solidFill>
            </a:rPr>
            <a:t> LU change </a:t>
          </a:r>
          <a:r>
            <a:rPr lang="fr-FR" sz="4000" b="0" kern="1200" dirty="0" err="1">
              <a:solidFill>
                <a:schemeClr val="bg1"/>
              </a:solidFill>
            </a:rPr>
            <a:t>detection</a:t>
          </a:r>
          <a:r>
            <a:rPr lang="fr-FR" sz="4000" b="0" kern="1200" dirty="0">
              <a:solidFill>
                <a:schemeClr val="bg1"/>
              </a:solidFill>
            </a:rPr>
            <a:t> </a:t>
          </a:r>
          <a:r>
            <a:rPr lang="fr-FR" sz="4000" b="0" kern="1200" dirty="0" err="1">
              <a:solidFill>
                <a:schemeClr val="bg1"/>
              </a:solidFill>
            </a:rPr>
            <a:t>ground</a:t>
          </a:r>
          <a:r>
            <a:rPr lang="fr-FR" sz="4000" b="0" kern="1200" dirty="0">
              <a:solidFill>
                <a:schemeClr val="bg1"/>
              </a:solidFill>
            </a:rPr>
            <a:t> </a:t>
          </a:r>
          <a:r>
            <a:rPr lang="fr-FR" sz="4000" b="0" kern="1200" dirty="0" err="1">
              <a:solidFill>
                <a:schemeClr val="bg1"/>
              </a:solidFill>
            </a:rPr>
            <a:t>truths</a:t>
          </a:r>
          <a:endParaRPr lang="fr-FR" sz="4000" b="0" kern="1200" dirty="0">
            <a:solidFill>
              <a:schemeClr val="bg1"/>
            </a:solidFill>
          </a:endParaRPr>
        </a:p>
      </dsp:txBody>
      <dsp:txXfrm>
        <a:off x="46834" y="130902"/>
        <a:ext cx="10421932" cy="865732"/>
      </dsp:txXfrm>
    </dsp:sp>
    <dsp:sp modelId="{95E4FA1B-3459-4B0B-A2B7-E9F5FA231B69}">
      <dsp:nvSpPr>
        <dsp:cNvPr id="0" name=""/>
        <dsp:cNvSpPr/>
      </dsp:nvSpPr>
      <dsp:spPr>
        <a:xfrm>
          <a:off x="0" y="1158668"/>
          <a:ext cx="10515600" cy="9594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000" kern="1200" dirty="0" err="1"/>
            <a:t>Better</a:t>
          </a:r>
          <a:r>
            <a:rPr lang="fr-FR" sz="4000" kern="1200" dirty="0"/>
            <a:t> </a:t>
          </a:r>
          <a:r>
            <a:rPr lang="fr-FR" sz="4000" kern="1200" dirty="0" err="1"/>
            <a:t>integration</a:t>
          </a:r>
          <a:r>
            <a:rPr lang="fr-FR" sz="4000" kern="1200" dirty="0"/>
            <a:t> of </a:t>
          </a:r>
          <a:r>
            <a:rPr lang="fr-FR" sz="4000" kern="1200" dirty="0" err="1"/>
            <a:t>remote</a:t>
          </a:r>
          <a:r>
            <a:rPr lang="fr-FR" sz="4000" kern="1200" dirty="0"/>
            <a:t> </a:t>
          </a:r>
          <a:r>
            <a:rPr lang="fr-FR" sz="4000" kern="1200" dirty="0" err="1"/>
            <a:t>sensing</a:t>
          </a:r>
          <a:r>
            <a:rPr lang="fr-FR" sz="4000" kern="1200" dirty="0"/>
            <a:t> information</a:t>
          </a:r>
        </a:p>
      </dsp:txBody>
      <dsp:txXfrm>
        <a:off x="46834" y="1205502"/>
        <a:ext cx="10421932" cy="865732"/>
      </dsp:txXfrm>
    </dsp:sp>
    <dsp:sp modelId="{9A89AF9B-5597-4374-BEF1-BBF42C2975F7}">
      <dsp:nvSpPr>
        <dsp:cNvPr id="0" name=""/>
        <dsp:cNvSpPr/>
      </dsp:nvSpPr>
      <dsp:spPr>
        <a:xfrm>
          <a:off x="0" y="2233269"/>
          <a:ext cx="10515600" cy="9594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000" kern="1200"/>
            <a:t>Extension of the methodology to other products</a:t>
          </a:r>
          <a:endParaRPr lang="fr-FR" sz="4000" kern="1200" dirty="0"/>
        </a:p>
      </dsp:txBody>
      <dsp:txXfrm>
        <a:off x="46834" y="2280103"/>
        <a:ext cx="10421932" cy="865732"/>
      </dsp:txXfrm>
    </dsp:sp>
    <dsp:sp modelId="{281802D4-EE14-447A-AB1A-6CD768055D90}">
      <dsp:nvSpPr>
        <dsp:cNvPr id="0" name=""/>
        <dsp:cNvSpPr/>
      </dsp:nvSpPr>
      <dsp:spPr>
        <a:xfrm>
          <a:off x="0" y="3307869"/>
          <a:ext cx="10515600" cy="9594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000" kern="1200" dirty="0"/>
            <a:t>Classification of mixed LU</a:t>
          </a:r>
        </a:p>
      </dsp:txBody>
      <dsp:txXfrm>
        <a:off x="46834" y="3354703"/>
        <a:ext cx="10421932" cy="86573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6FA005-418D-4B4B-AFEE-1FE66F18619A}">
      <dsp:nvSpPr>
        <dsp:cNvPr id="0" name=""/>
        <dsp:cNvSpPr/>
      </dsp:nvSpPr>
      <dsp:spPr>
        <a:xfrm>
          <a:off x="0" y="84068"/>
          <a:ext cx="10515600" cy="959400"/>
        </a:xfrm>
        <a:prstGeom prst="roundRect">
          <a:avLst/>
        </a:prstGeom>
        <a:solidFill>
          <a:srgbClr val="A3D20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000" b="1" kern="1200" dirty="0" err="1">
              <a:solidFill>
                <a:schemeClr val="tx1"/>
              </a:solidFill>
            </a:rPr>
            <a:t>Improving</a:t>
          </a:r>
          <a:r>
            <a:rPr lang="fr-FR" sz="4000" b="1" kern="1200" dirty="0">
              <a:solidFill>
                <a:schemeClr val="tx1"/>
              </a:solidFill>
            </a:rPr>
            <a:t> LU change </a:t>
          </a:r>
          <a:r>
            <a:rPr lang="fr-FR" sz="4000" b="1" kern="1200" dirty="0" err="1">
              <a:solidFill>
                <a:schemeClr val="tx1"/>
              </a:solidFill>
            </a:rPr>
            <a:t>detection</a:t>
          </a:r>
          <a:r>
            <a:rPr lang="fr-FR" sz="4000" b="1" kern="1200" dirty="0">
              <a:solidFill>
                <a:schemeClr val="tx1"/>
              </a:solidFill>
            </a:rPr>
            <a:t> </a:t>
          </a:r>
          <a:r>
            <a:rPr lang="fr-FR" sz="4000" b="1" kern="1200" dirty="0" err="1">
              <a:solidFill>
                <a:schemeClr val="tx1"/>
              </a:solidFill>
            </a:rPr>
            <a:t>ground</a:t>
          </a:r>
          <a:r>
            <a:rPr lang="fr-FR" sz="4000" b="1" kern="1200" dirty="0">
              <a:solidFill>
                <a:schemeClr val="tx1"/>
              </a:solidFill>
            </a:rPr>
            <a:t> </a:t>
          </a:r>
          <a:r>
            <a:rPr lang="fr-FR" sz="4000" b="1" kern="1200" dirty="0" err="1">
              <a:solidFill>
                <a:schemeClr val="tx1"/>
              </a:solidFill>
            </a:rPr>
            <a:t>truths</a:t>
          </a:r>
          <a:endParaRPr lang="fr-FR" sz="4000" b="1" kern="1200" dirty="0">
            <a:solidFill>
              <a:schemeClr val="tx1"/>
            </a:solidFill>
          </a:endParaRPr>
        </a:p>
      </dsp:txBody>
      <dsp:txXfrm>
        <a:off x="46834" y="130902"/>
        <a:ext cx="10421932" cy="865732"/>
      </dsp:txXfrm>
    </dsp:sp>
    <dsp:sp modelId="{95E4FA1B-3459-4B0B-A2B7-E9F5FA231B69}">
      <dsp:nvSpPr>
        <dsp:cNvPr id="0" name=""/>
        <dsp:cNvSpPr/>
      </dsp:nvSpPr>
      <dsp:spPr>
        <a:xfrm>
          <a:off x="0" y="1158668"/>
          <a:ext cx="10515600" cy="9594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000" kern="1200" dirty="0" err="1"/>
            <a:t>Better</a:t>
          </a:r>
          <a:r>
            <a:rPr lang="fr-FR" sz="4000" kern="1200" dirty="0"/>
            <a:t> </a:t>
          </a:r>
          <a:r>
            <a:rPr lang="fr-FR" sz="4000" kern="1200" dirty="0" err="1"/>
            <a:t>integration</a:t>
          </a:r>
          <a:r>
            <a:rPr lang="fr-FR" sz="4000" kern="1200" dirty="0"/>
            <a:t> of </a:t>
          </a:r>
          <a:r>
            <a:rPr lang="fr-FR" sz="4000" kern="1200" dirty="0" err="1"/>
            <a:t>remote</a:t>
          </a:r>
          <a:r>
            <a:rPr lang="fr-FR" sz="4000" kern="1200" dirty="0"/>
            <a:t> </a:t>
          </a:r>
          <a:r>
            <a:rPr lang="fr-FR" sz="4000" kern="1200" dirty="0" err="1"/>
            <a:t>sensing</a:t>
          </a:r>
          <a:r>
            <a:rPr lang="fr-FR" sz="4000" kern="1200" dirty="0"/>
            <a:t> information</a:t>
          </a:r>
        </a:p>
      </dsp:txBody>
      <dsp:txXfrm>
        <a:off x="46834" y="1205502"/>
        <a:ext cx="10421932" cy="865732"/>
      </dsp:txXfrm>
    </dsp:sp>
    <dsp:sp modelId="{468AAB84-AAFD-4CE4-8A29-555C34570C61}">
      <dsp:nvSpPr>
        <dsp:cNvPr id="0" name=""/>
        <dsp:cNvSpPr/>
      </dsp:nvSpPr>
      <dsp:spPr>
        <a:xfrm>
          <a:off x="0" y="2233269"/>
          <a:ext cx="10515600" cy="9594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000" kern="1200"/>
            <a:t>Extension of the methodology to other products</a:t>
          </a:r>
          <a:endParaRPr lang="fr-FR" sz="4000" kern="1200" dirty="0"/>
        </a:p>
      </dsp:txBody>
      <dsp:txXfrm>
        <a:off x="46834" y="2280103"/>
        <a:ext cx="10421932" cy="865732"/>
      </dsp:txXfrm>
    </dsp:sp>
    <dsp:sp modelId="{281802D4-EE14-447A-AB1A-6CD768055D90}">
      <dsp:nvSpPr>
        <dsp:cNvPr id="0" name=""/>
        <dsp:cNvSpPr/>
      </dsp:nvSpPr>
      <dsp:spPr>
        <a:xfrm>
          <a:off x="0" y="3307869"/>
          <a:ext cx="10515600" cy="9594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000" kern="1200" dirty="0"/>
            <a:t>Classification of mixed LU</a:t>
          </a:r>
        </a:p>
      </dsp:txBody>
      <dsp:txXfrm>
        <a:off x="46834" y="3354703"/>
        <a:ext cx="10421932" cy="8657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1695C-52AF-460A-BF99-9E8A2F116A6D}" type="datetimeFigureOut">
              <a:rPr lang="fr-FR" smtClean="0"/>
              <a:t>13/02/2026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30946E-D830-453C-87C8-943942B743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4020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Good </a:t>
            </a:r>
            <a:r>
              <a:rPr lang="fr-FR" dirty="0" err="1"/>
              <a:t>afternoon</a:t>
            </a:r>
            <a:r>
              <a:rPr lang="fr-FR" dirty="0"/>
              <a:t>. </a:t>
            </a:r>
            <a:r>
              <a:rPr lang="fr-FR" dirty="0" err="1"/>
              <a:t>Dear</a:t>
            </a:r>
            <a:r>
              <a:rPr lang="fr-FR" dirty="0"/>
              <a:t> </a:t>
            </a:r>
            <a:r>
              <a:rPr lang="fr-FR" dirty="0" err="1"/>
              <a:t>members</a:t>
            </a:r>
            <a:r>
              <a:rPr lang="fr-FR" dirty="0"/>
              <a:t> of the jury, </a:t>
            </a:r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for </a:t>
            </a:r>
            <a:r>
              <a:rPr lang="fr-FR" dirty="0" err="1"/>
              <a:t>attending</a:t>
            </a:r>
            <a:r>
              <a:rPr lang="fr-FR" dirty="0"/>
              <a:t> at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phd</a:t>
            </a:r>
            <a:r>
              <a:rPr lang="fr-FR" dirty="0"/>
              <a:t> </a:t>
            </a:r>
            <a:r>
              <a:rPr lang="fr-FR" dirty="0" err="1"/>
              <a:t>defense</a:t>
            </a:r>
            <a:r>
              <a:rPr lang="fr-FR" dirty="0"/>
              <a:t> </a:t>
            </a:r>
            <a:r>
              <a:rPr lang="fr-FR" dirty="0" err="1"/>
              <a:t>entitled</a:t>
            </a:r>
            <a:r>
              <a:rPr lang="fr-FR" dirty="0"/>
              <a:t> 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438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First </a:t>
            </a:r>
            <a:r>
              <a:rPr lang="fr-FR" dirty="0" err="1"/>
              <a:t>choose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477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/>
              <a:t>High </a:t>
            </a:r>
            <a:r>
              <a:rPr lang="fr-FR" dirty="0" err="1"/>
              <a:t>precision</a:t>
            </a:r>
            <a:endParaRPr lang="fr-FR" dirty="0"/>
          </a:p>
          <a:p>
            <a:pPr marL="171450" indent="-171450">
              <a:buFontTx/>
              <a:buChar char="-"/>
            </a:pPr>
            <a:r>
              <a:rPr lang="fr-FR" dirty="0" err="1"/>
              <a:t>Two</a:t>
            </a:r>
            <a:r>
              <a:rPr lang="fr-FR" dirty="0"/>
              <a:t> vintages are </a:t>
            </a:r>
            <a:r>
              <a:rPr lang="fr-FR" dirty="0" err="1"/>
              <a:t>available</a:t>
            </a:r>
            <a:r>
              <a:rPr lang="fr-FR" dirty="0"/>
              <a:t> for </a:t>
            </a:r>
            <a:r>
              <a:rPr lang="fr-FR" dirty="0" err="1"/>
              <a:t>each</a:t>
            </a:r>
            <a:r>
              <a:rPr lang="fr-FR" dirty="0"/>
              <a:t> French </a:t>
            </a:r>
            <a:r>
              <a:rPr lang="fr-FR" dirty="0" err="1"/>
              <a:t>department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7727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/>
              <a:t>High </a:t>
            </a:r>
            <a:r>
              <a:rPr lang="fr-FR" dirty="0" err="1"/>
              <a:t>precision</a:t>
            </a:r>
            <a:endParaRPr lang="fr-FR" dirty="0"/>
          </a:p>
          <a:p>
            <a:pPr marL="171450" indent="-171450">
              <a:buFontTx/>
              <a:buChar char="-"/>
            </a:pPr>
            <a:r>
              <a:rPr lang="fr-FR" dirty="0" err="1"/>
              <a:t>Two</a:t>
            </a:r>
            <a:r>
              <a:rPr lang="fr-FR" dirty="0"/>
              <a:t> vintages are </a:t>
            </a:r>
            <a:r>
              <a:rPr lang="fr-FR" dirty="0" err="1"/>
              <a:t>available</a:t>
            </a:r>
            <a:r>
              <a:rPr lang="fr-FR" dirty="0"/>
              <a:t> for </a:t>
            </a:r>
            <a:r>
              <a:rPr lang="fr-FR" dirty="0" err="1"/>
              <a:t>each</a:t>
            </a:r>
            <a:r>
              <a:rPr lang="fr-FR" dirty="0"/>
              <a:t> French </a:t>
            </a:r>
            <a:r>
              <a:rPr lang="fr-FR" dirty="0" err="1"/>
              <a:t>department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6624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3891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1500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0590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5392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164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4194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105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context</a:t>
            </a:r>
            <a:r>
              <a:rPr lang="fr-FR" dirty="0"/>
              <a:t> of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 </a:t>
            </a:r>
            <a:r>
              <a:rPr lang="fr-FR" dirty="0" err="1"/>
              <a:t>work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need</a:t>
            </a:r>
            <a:r>
              <a:rPr lang="fr-FR" dirty="0"/>
              <a:t> of </a:t>
            </a:r>
            <a:r>
              <a:rPr lang="fr-FR" dirty="0" err="1"/>
              <a:t>accurate</a:t>
            </a:r>
            <a:r>
              <a:rPr lang="fr-FR" dirty="0"/>
              <a:t> and up-to-date LU data. </a:t>
            </a:r>
            <a:r>
              <a:rPr lang="fr-FR" dirty="0" err="1"/>
              <a:t>These</a:t>
            </a:r>
            <a:r>
              <a:rPr lang="fr-FR" dirty="0"/>
              <a:t> data </a:t>
            </a:r>
            <a:r>
              <a:rPr lang="fr-FR" dirty="0" err="1"/>
              <a:t>describes</a:t>
            </a:r>
            <a:r>
              <a:rPr lang="fr-FR" dirty="0"/>
              <a:t> the </a:t>
            </a:r>
            <a:r>
              <a:rPr lang="fr-FR" dirty="0" err="1"/>
              <a:t>socio-economic</a:t>
            </a:r>
            <a:r>
              <a:rPr lang="fr-FR" dirty="0"/>
              <a:t> </a:t>
            </a:r>
            <a:r>
              <a:rPr lang="fr-FR" dirty="0" err="1"/>
              <a:t>human</a:t>
            </a:r>
            <a:r>
              <a:rPr lang="fr-FR" dirty="0"/>
              <a:t> </a:t>
            </a:r>
            <a:r>
              <a:rPr lang="fr-FR" dirty="0" err="1"/>
              <a:t>activities</a:t>
            </a:r>
            <a:r>
              <a:rPr lang="fr-FR" dirty="0"/>
              <a:t> in a </a:t>
            </a:r>
            <a:r>
              <a:rPr lang="fr-FR" dirty="0" err="1"/>
              <a:t>given</a:t>
            </a:r>
            <a:r>
              <a:rPr lang="fr-FR" dirty="0"/>
              <a:t> </a:t>
            </a:r>
            <a:r>
              <a:rPr lang="fr-FR" dirty="0" err="1"/>
              <a:t>territory</a:t>
            </a:r>
            <a:r>
              <a:rPr lang="fr-FR" dirty="0"/>
              <a:t>, </a:t>
            </a:r>
            <a:r>
              <a:rPr lang="fr-FR" dirty="0" err="1"/>
              <a:t>with</a:t>
            </a:r>
            <a:r>
              <a:rPr lang="fr-FR" dirty="0"/>
              <a:t> classes </a:t>
            </a:r>
            <a:r>
              <a:rPr lang="fr-FR" dirty="0" err="1"/>
              <a:t>such</a:t>
            </a:r>
            <a:r>
              <a:rPr lang="fr-FR" dirty="0"/>
              <a:t> as agriculture or </a:t>
            </a:r>
            <a:r>
              <a:rPr lang="fr-FR" dirty="0" err="1"/>
              <a:t>residential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03151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98781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39748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4974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66614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62565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012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8447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24899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We</a:t>
            </a:r>
            <a:r>
              <a:rPr lang="fr-FR" dirty="0"/>
              <a:t> chose to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methods</a:t>
            </a:r>
            <a:r>
              <a:rPr lang="fr-FR" dirty="0"/>
              <a:t> </a:t>
            </a:r>
            <a:r>
              <a:rPr lang="fr-FR" dirty="0" err="1"/>
              <a:t>because</a:t>
            </a:r>
            <a:r>
              <a:rPr lang="fr-FR" dirty="0"/>
              <a:t> </a:t>
            </a:r>
            <a:r>
              <a:rPr lang="fr-FR" dirty="0" err="1"/>
              <a:t>they</a:t>
            </a:r>
            <a:r>
              <a:rPr lang="fr-FR" dirty="0"/>
              <a:t> are model </a:t>
            </a:r>
            <a:r>
              <a:rPr lang="fr-FR" dirty="0" err="1"/>
              <a:t>agnostic</a:t>
            </a:r>
            <a:r>
              <a:rPr lang="fr-FR" dirty="0"/>
              <a:t> and </a:t>
            </a:r>
            <a:r>
              <a:rPr lang="fr-FR" dirty="0" err="1"/>
              <a:t>provide</a:t>
            </a:r>
            <a:r>
              <a:rPr lang="fr-FR" dirty="0"/>
              <a:t> </a:t>
            </a:r>
            <a:r>
              <a:rPr lang="fr-FR" dirty="0" err="1"/>
              <a:t>numerous</a:t>
            </a:r>
            <a:r>
              <a:rPr lang="fr-FR" dirty="0"/>
              <a:t> </a:t>
            </a:r>
            <a:r>
              <a:rPr lang="fr-FR" dirty="0" err="1"/>
              <a:t>interesting</a:t>
            </a:r>
            <a:r>
              <a:rPr lang="fr-FR" dirty="0"/>
              <a:t> and </a:t>
            </a:r>
            <a:r>
              <a:rPr lang="fr-FR" dirty="0" err="1"/>
              <a:t>complementary</a:t>
            </a:r>
            <a:r>
              <a:rPr lang="fr-FR" dirty="0"/>
              <a:t> insights but </a:t>
            </a:r>
            <a:r>
              <a:rPr lang="fr-FR" dirty="0" err="1"/>
              <a:t>we</a:t>
            </a:r>
            <a:r>
              <a:rPr lang="fr-FR" dirty="0"/>
              <a:t> have to </a:t>
            </a:r>
            <a:r>
              <a:rPr lang="fr-FR" dirty="0" err="1"/>
              <a:t>keep</a:t>
            </a:r>
            <a:r>
              <a:rPr lang="fr-FR" dirty="0"/>
              <a:t> in </a:t>
            </a:r>
            <a:r>
              <a:rPr lang="fr-FR" dirty="0" err="1"/>
              <a:t>mind</a:t>
            </a:r>
            <a:r>
              <a:rPr lang="fr-FR" dirty="0"/>
              <a:t> to </a:t>
            </a:r>
            <a:r>
              <a:rPr lang="fr-FR" dirty="0" err="1"/>
              <a:t>interpret</a:t>
            </a:r>
            <a:r>
              <a:rPr lang="fr-FR" dirty="0"/>
              <a:t> </a:t>
            </a:r>
            <a:r>
              <a:rPr lang="fr-FR" dirty="0" err="1"/>
              <a:t>them</a:t>
            </a:r>
            <a:r>
              <a:rPr lang="fr-FR" dirty="0"/>
              <a:t> the </a:t>
            </a:r>
            <a:r>
              <a:rPr lang="fr-FR" dirty="0" err="1"/>
              <a:t>known</a:t>
            </a:r>
            <a:r>
              <a:rPr lang="fr-FR" dirty="0"/>
              <a:t> </a:t>
            </a:r>
            <a:r>
              <a:rPr lang="fr-FR" dirty="0" err="1"/>
              <a:t>flaws</a:t>
            </a:r>
            <a:r>
              <a:rPr lang="fr-FR" dirty="0"/>
              <a:t> and </a:t>
            </a:r>
            <a:r>
              <a:rPr lang="fr-FR" dirty="0" err="1"/>
              <a:t>biases</a:t>
            </a:r>
            <a:r>
              <a:rPr lang="fr-FR" dirty="0"/>
              <a:t> of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methods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5806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8996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Alongside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LC data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physical</a:t>
            </a:r>
            <a:r>
              <a:rPr lang="fr-FR" dirty="0"/>
              <a:t> description of the </a:t>
            </a:r>
            <a:r>
              <a:rPr lang="fr-FR" dirty="0" err="1"/>
              <a:t>territory</a:t>
            </a:r>
            <a:r>
              <a:rPr lang="fr-FR" dirty="0"/>
              <a:t>, </a:t>
            </a:r>
            <a:r>
              <a:rPr lang="fr-FR" dirty="0" err="1"/>
              <a:t>with</a:t>
            </a:r>
            <a:r>
              <a:rPr lang="fr-FR" dirty="0"/>
              <a:t> classes </a:t>
            </a:r>
            <a:r>
              <a:rPr lang="fr-FR" dirty="0" err="1"/>
              <a:t>such</a:t>
            </a:r>
            <a:r>
              <a:rPr lang="fr-FR" dirty="0"/>
              <a:t> as </a:t>
            </a:r>
            <a:r>
              <a:rPr lang="fr-FR" dirty="0" err="1"/>
              <a:t>built</a:t>
            </a:r>
            <a:r>
              <a:rPr lang="fr-FR" dirty="0"/>
              <a:t>-up or </a:t>
            </a:r>
            <a:r>
              <a:rPr lang="fr-FR" dirty="0" err="1"/>
              <a:t>vegetation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27071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Links </a:t>
            </a:r>
            <a:r>
              <a:rPr lang="fr-FR" dirty="0" err="1"/>
              <a:t>between</a:t>
            </a:r>
            <a:r>
              <a:rPr lang="fr-FR" dirty="0"/>
              <a:t> the 15 </a:t>
            </a:r>
            <a:r>
              <a:rPr lang="fr-FR" dirty="0" err="1"/>
              <a:t>most</a:t>
            </a:r>
            <a:r>
              <a:rPr lang="fr-FR" dirty="0"/>
              <a:t> important </a:t>
            </a:r>
            <a:r>
              <a:rPr lang="fr-FR" dirty="0" err="1"/>
              <a:t>attributes</a:t>
            </a:r>
            <a:r>
              <a:rPr lang="fr-FR" dirty="0"/>
              <a:t> and the LU classes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0832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Links </a:t>
            </a:r>
            <a:r>
              <a:rPr lang="fr-FR" dirty="0" err="1"/>
              <a:t>between</a:t>
            </a:r>
            <a:r>
              <a:rPr lang="fr-FR" dirty="0"/>
              <a:t> the 15 </a:t>
            </a:r>
            <a:r>
              <a:rPr lang="fr-FR" dirty="0" err="1"/>
              <a:t>most</a:t>
            </a:r>
            <a:r>
              <a:rPr lang="fr-FR" dirty="0"/>
              <a:t> important </a:t>
            </a:r>
            <a:r>
              <a:rPr lang="fr-FR" dirty="0" err="1"/>
              <a:t>attributes</a:t>
            </a:r>
            <a:r>
              <a:rPr lang="fr-FR" dirty="0"/>
              <a:t> and the LU classes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03153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Links </a:t>
            </a:r>
            <a:r>
              <a:rPr lang="fr-FR" dirty="0" err="1"/>
              <a:t>between</a:t>
            </a:r>
            <a:r>
              <a:rPr lang="fr-FR" dirty="0"/>
              <a:t> the 15 </a:t>
            </a:r>
            <a:r>
              <a:rPr lang="fr-FR" dirty="0" err="1"/>
              <a:t>most</a:t>
            </a:r>
            <a:r>
              <a:rPr lang="fr-FR" dirty="0"/>
              <a:t> important </a:t>
            </a:r>
            <a:r>
              <a:rPr lang="fr-FR" dirty="0" err="1"/>
              <a:t>attributes</a:t>
            </a:r>
            <a:r>
              <a:rPr lang="fr-FR" dirty="0"/>
              <a:t> and the LU classes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44168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7752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57007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80812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775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83972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509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7812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LU and LC data are </a:t>
            </a:r>
            <a:r>
              <a:rPr lang="fr-FR" dirty="0" err="1"/>
              <a:t>used</a:t>
            </a:r>
            <a:r>
              <a:rPr lang="fr-FR" dirty="0"/>
              <a:t> to support </a:t>
            </a:r>
            <a:r>
              <a:rPr lang="fr-FR" dirty="0" err="1"/>
              <a:t>several</a:t>
            </a:r>
            <a:r>
              <a:rPr lang="fr-FR" dirty="0"/>
              <a:t> </a:t>
            </a:r>
            <a:r>
              <a:rPr lang="fr-FR" dirty="0" err="1"/>
              <a:t>united</a:t>
            </a:r>
            <a:r>
              <a:rPr lang="fr-FR" dirty="0"/>
              <a:t> nation </a:t>
            </a:r>
            <a:r>
              <a:rPr lang="fr-FR" dirty="0" err="1"/>
              <a:t>sustainable</a:t>
            </a:r>
            <a:r>
              <a:rPr lang="fr-FR" dirty="0"/>
              <a:t> </a:t>
            </a:r>
            <a:r>
              <a:rPr lang="fr-FR" dirty="0" err="1"/>
              <a:t>development</a:t>
            </a:r>
            <a:r>
              <a:rPr lang="fr-FR" dirty="0"/>
              <a:t> goals, </a:t>
            </a:r>
            <a:r>
              <a:rPr lang="fr-FR" dirty="0" err="1"/>
              <a:t>such</a:t>
            </a:r>
            <a:r>
              <a:rPr lang="fr-FR" dirty="0"/>
              <a:t> as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34786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40202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00793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93367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41976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66680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26488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1117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74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100485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75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013840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5234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For instance, a key </a:t>
            </a:r>
            <a:r>
              <a:rPr lang="fr-FR" dirty="0" err="1"/>
              <a:t>role</a:t>
            </a:r>
            <a:r>
              <a:rPr lang="fr-FR" dirty="0"/>
              <a:t> of LULC data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related</a:t>
            </a:r>
            <a:r>
              <a:rPr lang="fr-FR" dirty="0"/>
              <a:t> to the mitigation of Land </a:t>
            </a:r>
            <a:r>
              <a:rPr lang="fr-FR" dirty="0" err="1"/>
              <a:t>take</a:t>
            </a:r>
            <a:r>
              <a:rPr lang="fr-FR" dirty="0"/>
              <a:t>. Land </a:t>
            </a:r>
            <a:r>
              <a:rPr lang="fr-FR" dirty="0" err="1"/>
              <a:t>Take</a:t>
            </a:r>
            <a:r>
              <a:rPr lang="fr-FR" dirty="0"/>
              <a:t> has </a:t>
            </a:r>
            <a:r>
              <a:rPr lang="fr-FR" dirty="0" err="1"/>
              <a:t>several</a:t>
            </a:r>
            <a:r>
              <a:rPr lang="fr-FR" dirty="0"/>
              <a:t> </a:t>
            </a:r>
            <a:r>
              <a:rPr lang="fr-FR" dirty="0" err="1"/>
              <a:t>negative</a:t>
            </a:r>
            <a:r>
              <a:rPr lang="fr-FR" dirty="0"/>
              <a:t> impacts on CO2…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077871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90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0720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sz="1100" dirty="0"/>
              <a:t>And </a:t>
            </a:r>
            <a:r>
              <a:rPr lang="fr-FR" sz="1100" dirty="0" err="1"/>
              <a:t>so</a:t>
            </a:r>
            <a:r>
              <a:rPr lang="fr-FR" sz="1100" dirty="0"/>
              <a:t>, </a:t>
            </a:r>
            <a:r>
              <a:rPr lang="fr-FR" sz="1100" dirty="0" err="1"/>
              <a:t>several</a:t>
            </a:r>
            <a:r>
              <a:rPr lang="fr-FR" sz="1100" dirty="0"/>
              <a:t> LULC </a:t>
            </a:r>
            <a:r>
              <a:rPr lang="fr-FR" sz="1100" dirty="0" err="1"/>
              <a:t>products</a:t>
            </a:r>
            <a:r>
              <a:rPr lang="fr-FR" sz="1100" dirty="0"/>
              <a:t> have been </a:t>
            </a:r>
            <a:r>
              <a:rPr lang="fr-FR" sz="1100" dirty="0" err="1"/>
              <a:t>proposed</a:t>
            </a:r>
            <a:r>
              <a:rPr lang="fr-FR" sz="1100" dirty="0"/>
              <a:t> </a:t>
            </a:r>
            <a:r>
              <a:rPr lang="fr-FR" sz="1100" dirty="0" err="1"/>
              <a:t>through</a:t>
            </a:r>
            <a:r>
              <a:rPr lang="fr-FR" sz="1100" dirty="0"/>
              <a:t> the </a:t>
            </a:r>
            <a:r>
              <a:rPr lang="fr-FR" sz="1100" dirty="0" err="1"/>
              <a:t>years</a:t>
            </a:r>
            <a:r>
              <a:rPr lang="fr-FR" sz="1100" dirty="0"/>
              <a:t>. For </a:t>
            </a:r>
            <a:r>
              <a:rPr lang="fr-FR" sz="1100" dirty="0" err="1"/>
              <a:t>example</a:t>
            </a:r>
            <a:endParaRPr lang="fr-FR" sz="1100" dirty="0"/>
          </a:p>
          <a:p>
            <a:pPr marL="171450" indent="-171450">
              <a:buFontTx/>
              <a:buChar char="-"/>
            </a:pPr>
            <a:r>
              <a:rPr lang="fr-FR" sz="1100" dirty="0" err="1"/>
              <a:t>Overall</a:t>
            </a:r>
            <a:r>
              <a:rPr lang="fr-FR" sz="1100" dirty="0"/>
              <a:t>, </a:t>
            </a:r>
            <a:r>
              <a:rPr lang="fr-FR" sz="1100" dirty="0" err="1"/>
              <a:t>this</a:t>
            </a:r>
            <a:r>
              <a:rPr lang="fr-FR" sz="1100" dirty="0"/>
              <a:t> timeline shows an </a:t>
            </a:r>
            <a:r>
              <a:rPr lang="fr-FR" sz="1100" dirty="0" err="1"/>
              <a:t>evolution</a:t>
            </a:r>
            <a:r>
              <a:rPr lang="fr-FR" sz="1100" dirty="0"/>
              <a:t> </a:t>
            </a:r>
            <a:r>
              <a:rPr lang="fr-FR" sz="1100" dirty="0" err="1"/>
              <a:t>towards</a:t>
            </a:r>
            <a:r>
              <a:rPr lang="fr-FR" sz="1100" dirty="0"/>
              <a:t> </a:t>
            </a:r>
            <a:r>
              <a:rPr lang="fr-FR" sz="1100" dirty="0" err="1"/>
              <a:t>higher</a:t>
            </a:r>
            <a:r>
              <a:rPr lang="fr-FR" sz="1100" dirty="0"/>
              <a:t> </a:t>
            </a:r>
            <a:r>
              <a:rPr lang="fr-FR" sz="1100" dirty="0" err="1"/>
              <a:t>resolution</a:t>
            </a:r>
            <a:r>
              <a:rPr lang="fr-FR" sz="1100" dirty="0"/>
              <a:t>, more </a:t>
            </a:r>
            <a:r>
              <a:rPr lang="fr-FR" sz="1100" dirty="0" err="1"/>
              <a:t>frequent</a:t>
            </a:r>
            <a:r>
              <a:rPr lang="fr-FR" sz="1100" dirty="0"/>
              <a:t> update </a:t>
            </a:r>
            <a:r>
              <a:rPr lang="fr-FR" sz="1100" dirty="0" err="1"/>
              <a:t>thanks</a:t>
            </a:r>
            <a:r>
              <a:rPr lang="fr-FR" sz="1100" dirty="0"/>
              <a:t> to </a:t>
            </a:r>
            <a:r>
              <a:rPr lang="fr-FR" sz="1100" dirty="0" err="1"/>
              <a:t>automatization</a:t>
            </a:r>
            <a:endParaRPr lang="fr-FR" sz="1100" dirty="0"/>
          </a:p>
          <a:p>
            <a:pPr marL="171450" indent="-171450">
              <a:buFontTx/>
              <a:buChar char="-"/>
            </a:pPr>
            <a:r>
              <a:rPr lang="fr-FR" sz="1100" dirty="0" err="1"/>
              <a:t>Among</a:t>
            </a:r>
            <a:r>
              <a:rPr lang="fr-FR" sz="1100" dirty="0"/>
              <a:t> </a:t>
            </a:r>
            <a:r>
              <a:rPr lang="fr-FR" sz="1100" dirty="0" err="1"/>
              <a:t>these</a:t>
            </a:r>
            <a:r>
              <a:rPr lang="fr-FR" sz="1100" dirty="0"/>
              <a:t> </a:t>
            </a:r>
            <a:r>
              <a:rPr lang="fr-FR" sz="1100" dirty="0" err="1"/>
              <a:t>products</a:t>
            </a:r>
            <a:r>
              <a:rPr lang="fr-FR" sz="1100" dirty="0"/>
              <a:t> </a:t>
            </a:r>
          </a:p>
          <a:p>
            <a:pPr marL="171450" indent="-171450">
              <a:buFontTx/>
              <a:buChar char="-"/>
            </a:pPr>
            <a:endParaRPr lang="fr-FR" sz="11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2611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These</a:t>
            </a:r>
            <a:r>
              <a:rPr lang="fr-FR" dirty="0"/>
              <a:t> LULC </a:t>
            </a:r>
            <a:r>
              <a:rPr lang="fr-FR" dirty="0" err="1"/>
              <a:t>products</a:t>
            </a:r>
            <a:r>
              <a:rPr lang="fr-FR" dirty="0"/>
              <a:t> have a life cycle, </a:t>
            </a:r>
            <a:r>
              <a:rPr lang="fr-FR" dirty="0" err="1"/>
              <a:t>composed</a:t>
            </a:r>
            <a:r>
              <a:rPr lang="fr-FR" dirty="0"/>
              <a:t> of 5 main </a:t>
            </a:r>
            <a:r>
              <a:rPr lang="fr-FR" dirty="0" err="1"/>
              <a:t>processes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defined</a:t>
            </a:r>
            <a:r>
              <a:rPr lang="fr-FR" dirty="0"/>
              <a:t> in a collaborative </a:t>
            </a:r>
            <a:r>
              <a:rPr lang="fr-FR" dirty="0" err="1"/>
              <a:t>ontology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 </a:t>
            </a:r>
            <a:r>
              <a:rPr lang="fr-FR" dirty="0" err="1"/>
              <a:t>work</a:t>
            </a:r>
            <a:r>
              <a:rPr lang="fr-FR" dirty="0"/>
              <a:t> on LULC in </a:t>
            </a:r>
            <a:r>
              <a:rPr lang="fr-FR" dirty="0" err="1"/>
              <a:t>which</a:t>
            </a:r>
            <a:r>
              <a:rPr lang="fr-FR" dirty="0"/>
              <a:t> I </a:t>
            </a:r>
            <a:r>
              <a:rPr lang="fr-FR" dirty="0" err="1"/>
              <a:t>participated</a:t>
            </a:r>
            <a:r>
              <a:rPr lang="fr-FR" dirty="0"/>
              <a:t> in the design and </a:t>
            </a:r>
            <a:r>
              <a:rPr lang="fr-FR" dirty="0" err="1"/>
              <a:t>instantiation</a:t>
            </a:r>
            <a:r>
              <a:rPr lang="fr-FR" dirty="0"/>
              <a:t>. </a:t>
            </a:r>
            <a:r>
              <a:rPr lang="fr-FR" dirty="0" err="1"/>
              <a:t>These</a:t>
            </a:r>
            <a:r>
              <a:rPr lang="fr-FR" dirty="0"/>
              <a:t> five main </a:t>
            </a:r>
            <a:r>
              <a:rPr lang="fr-FR" dirty="0" err="1"/>
              <a:t>processes</a:t>
            </a:r>
            <a:r>
              <a:rPr lang="fr-FR" dirty="0"/>
              <a:t> are:</a:t>
            </a:r>
            <a:br>
              <a:rPr lang="fr-FR" dirty="0"/>
            </a:br>
            <a:br>
              <a:rPr lang="fr-FR" dirty="0"/>
            </a:b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identified</a:t>
            </a:r>
            <a:r>
              <a:rPr lang="fr-FR" dirty="0"/>
              <a:t>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88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7811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0946E-D830-453C-87C8-943942B74364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2441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0AE4A5-A9B7-4BAA-9A60-6CDC8A7CE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23C78D3-64B2-476F-8817-85193FBE11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B75BD18-D7FF-4596-836B-61C5336FB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16" y="186290"/>
            <a:ext cx="1226680" cy="56289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DBE7F97-C67A-4CB7-B38D-BB3979B3CE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771" y="17573"/>
            <a:ext cx="1898459" cy="90032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B56DB08-64C6-44AD-8311-FDB9AC8635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524" y="125527"/>
            <a:ext cx="3321436" cy="68441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48F334B-75AA-49D7-B04B-091E94B7ADE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90" y="51192"/>
            <a:ext cx="2331687" cy="833088"/>
          </a:xfrm>
          <a:prstGeom prst="rect">
            <a:avLst/>
          </a:prstGeom>
        </p:spPr>
      </p:pic>
      <p:sp>
        <p:nvSpPr>
          <p:cNvPr id="14" name="Espace réservé de la date 3">
            <a:extLst>
              <a:ext uri="{FF2B5EF4-FFF2-40B4-BE49-F238E27FC236}">
                <a16:creationId xmlns:a16="http://schemas.microsoft.com/office/drawing/2014/main" id="{BA161739-D171-4F51-BF2E-960C9640A54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838200" y="6567055"/>
            <a:ext cx="2743200" cy="290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39008E9F-216F-42C1-9434-D55B7F4EF05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161309" y="6558743"/>
            <a:ext cx="8054109" cy="2992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4364973A-8E3D-4DDE-B5AE-FDA8A7F0198B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8610600" y="6558743"/>
            <a:ext cx="2743200" cy="2992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6E9EA01-CEB4-4B8A-8E85-27B45B45EEF7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ADDEC5A-AA8C-41B0-9F23-81991A9C60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253" y="48107"/>
            <a:ext cx="2114931" cy="83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77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93404D-1434-4ABB-9D9F-00C6246F547E}"/>
              </a:ext>
            </a:extLst>
          </p:cNvPr>
          <p:cNvSpPr/>
          <p:nvPr userDrawn="1"/>
        </p:nvSpPr>
        <p:spPr>
          <a:xfrm>
            <a:off x="0" y="6558743"/>
            <a:ext cx="12192000" cy="29925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8B905B1-6450-45A8-AA55-A6EFBF18D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08879ED-A81A-4C16-A7C7-95F67FD44B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6B89D1-788C-4DB0-8718-58ECF65D8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16/01/2026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7BC1F7-25F2-42D9-84E6-3697347CF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4FA9F1-75DA-438B-B3D4-BB488323F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2794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FD8721-6AE1-4186-8641-D3AE6CAAC06A}"/>
              </a:ext>
            </a:extLst>
          </p:cNvPr>
          <p:cNvSpPr/>
          <p:nvPr userDrawn="1"/>
        </p:nvSpPr>
        <p:spPr>
          <a:xfrm>
            <a:off x="0" y="6558743"/>
            <a:ext cx="12192000" cy="29925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vertical 1">
            <a:extLst>
              <a:ext uri="{FF2B5EF4-FFF2-40B4-BE49-F238E27FC236}">
                <a16:creationId xmlns:a16="http://schemas.microsoft.com/office/drawing/2014/main" id="{62E45AE2-20C6-4A8A-9472-81F6661894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6A8412-D14C-4182-9182-FEA61C88E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D8DFEE-195A-4847-9088-7838225D2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16/01/2026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CD7617-527B-4EC5-AC5D-89A738C85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F2399C-210C-4820-AC7A-E31794979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2709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33289A2-724D-4093-B952-4144AEE25940}"/>
              </a:ext>
            </a:extLst>
          </p:cNvPr>
          <p:cNvSpPr/>
          <p:nvPr userDrawn="1"/>
        </p:nvSpPr>
        <p:spPr>
          <a:xfrm>
            <a:off x="0" y="6558743"/>
            <a:ext cx="12192000" cy="29925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570FBF-2868-4E12-B536-171B2F7B551D}"/>
              </a:ext>
            </a:extLst>
          </p:cNvPr>
          <p:cNvSpPr/>
          <p:nvPr userDrawn="1"/>
        </p:nvSpPr>
        <p:spPr>
          <a:xfrm>
            <a:off x="-66502" y="298800"/>
            <a:ext cx="12361026" cy="812800"/>
          </a:xfrm>
          <a:prstGeom prst="rect">
            <a:avLst/>
          </a:prstGeom>
          <a:solidFill>
            <a:srgbClr val="A3D2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F23FBB-6A3B-44C1-A74D-B23661D14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211" y="390904"/>
            <a:ext cx="10515600" cy="628592"/>
          </a:xfrm>
        </p:spPr>
        <p:txBody>
          <a:bodyPr>
            <a:normAutofit/>
          </a:bodyPr>
          <a:lstStyle>
            <a:lvl1pPr>
              <a:defRPr sz="3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AB284C-B831-47B8-A4A3-A1B5FD71F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96BF0D"/>
              </a:buClr>
              <a:defRPr/>
            </a:lvl1pPr>
            <a:lvl2pPr>
              <a:buClr>
                <a:srgbClr val="96BF0D"/>
              </a:buClr>
              <a:defRPr/>
            </a:lvl2pPr>
            <a:lvl3pPr>
              <a:buClr>
                <a:srgbClr val="96BF0D"/>
              </a:buClr>
              <a:defRPr/>
            </a:lvl3pPr>
            <a:lvl4pPr>
              <a:buClr>
                <a:srgbClr val="96BF0D"/>
              </a:buClr>
              <a:defRPr/>
            </a:lvl4pPr>
            <a:lvl5pPr>
              <a:buClr>
                <a:srgbClr val="96BF0D"/>
              </a:buClr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995501FD-4120-4D21-AB62-7B6CA7404E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7055"/>
            <a:ext cx="2743200" cy="290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2F0110E9-8FC7-4811-96A0-0BEA67BEA6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1309" y="6558743"/>
            <a:ext cx="8054109" cy="2992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D1FFC6E6-AB68-4815-9C69-4D48EF87C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8743"/>
            <a:ext cx="2743200" cy="2992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6E9EA01-CEB4-4B8A-8E85-27B45B45EEF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00F14B-7D1A-4236-B1CB-342700DC99E7}"/>
              </a:ext>
            </a:extLst>
          </p:cNvPr>
          <p:cNvSpPr/>
          <p:nvPr userDrawn="1"/>
        </p:nvSpPr>
        <p:spPr>
          <a:xfrm>
            <a:off x="0" y="0"/>
            <a:ext cx="12192000" cy="29925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197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9D7147A-39DF-4CA8-BD5A-B94DB1FE27E4}"/>
              </a:ext>
            </a:extLst>
          </p:cNvPr>
          <p:cNvSpPr/>
          <p:nvPr userDrawn="1"/>
        </p:nvSpPr>
        <p:spPr>
          <a:xfrm>
            <a:off x="0" y="6558743"/>
            <a:ext cx="12192000" cy="29925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F69DB01-7CA0-48E9-825F-71EE6010F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3EA2CEC-D020-453C-A252-5B636AF29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Espace réservé de la date 3">
            <a:extLst>
              <a:ext uri="{FF2B5EF4-FFF2-40B4-BE49-F238E27FC236}">
                <a16:creationId xmlns:a16="http://schemas.microsoft.com/office/drawing/2014/main" id="{BF2442DA-56D0-4398-B804-44CC43EE93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7055"/>
            <a:ext cx="2743200" cy="290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B665A7CE-2670-40BB-AE8E-F6858E8903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1309" y="6558743"/>
            <a:ext cx="8054109" cy="2992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976B3C2D-634B-4C96-91B8-F7B94ECBC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8743"/>
            <a:ext cx="2743200" cy="2992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6E9EA01-CEB4-4B8A-8E85-27B45B45EEF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075FAA-3681-4B31-868B-A79178209291}"/>
              </a:ext>
            </a:extLst>
          </p:cNvPr>
          <p:cNvSpPr/>
          <p:nvPr userDrawn="1"/>
        </p:nvSpPr>
        <p:spPr>
          <a:xfrm>
            <a:off x="0" y="0"/>
            <a:ext cx="12192000" cy="29925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838493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1BB9B99-FE81-41EF-8EB5-5E389D336EC6}"/>
              </a:ext>
            </a:extLst>
          </p:cNvPr>
          <p:cNvSpPr/>
          <p:nvPr userDrawn="1"/>
        </p:nvSpPr>
        <p:spPr>
          <a:xfrm>
            <a:off x="0" y="6558743"/>
            <a:ext cx="12192000" cy="29925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62A71B-9D57-41E5-9172-3D36582A60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5730C50-0B13-4C1A-9F8F-2F71467B5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70E74A-3742-4FD2-8EAE-149C3EDE3B2B}"/>
              </a:ext>
            </a:extLst>
          </p:cNvPr>
          <p:cNvSpPr/>
          <p:nvPr userDrawn="1"/>
        </p:nvSpPr>
        <p:spPr>
          <a:xfrm>
            <a:off x="-66502" y="299257"/>
            <a:ext cx="12361026" cy="812800"/>
          </a:xfrm>
          <a:prstGeom prst="rect">
            <a:avLst/>
          </a:prstGeom>
          <a:solidFill>
            <a:srgbClr val="A3D2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D3A812B2-D407-4234-96FE-A14476814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563" y="391361"/>
            <a:ext cx="10515600" cy="628592"/>
          </a:xfrm>
        </p:spPr>
        <p:txBody>
          <a:bodyPr>
            <a:normAutofit/>
          </a:bodyPr>
          <a:lstStyle>
            <a:lvl1pPr>
              <a:defRPr sz="3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8" name="Espace réservé de la date 3">
            <a:extLst>
              <a:ext uri="{FF2B5EF4-FFF2-40B4-BE49-F238E27FC236}">
                <a16:creationId xmlns:a16="http://schemas.microsoft.com/office/drawing/2014/main" id="{59E67BE3-AD83-43A2-BE0E-18D9D9E9C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67055"/>
            <a:ext cx="2743200" cy="290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19" name="Espace réservé du pied de page 4">
            <a:extLst>
              <a:ext uri="{FF2B5EF4-FFF2-40B4-BE49-F238E27FC236}">
                <a16:creationId xmlns:a16="http://schemas.microsoft.com/office/drawing/2014/main" id="{8DC97244-9D82-43D7-8692-8D2590BB96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1309" y="6558743"/>
            <a:ext cx="8054109" cy="2992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20" name="Espace réservé du numéro de diapositive 5">
            <a:extLst>
              <a:ext uri="{FF2B5EF4-FFF2-40B4-BE49-F238E27FC236}">
                <a16:creationId xmlns:a16="http://schemas.microsoft.com/office/drawing/2014/main" id="{28BDD3EB-D3AE-4200-B95C-5515BCFCD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8743"/>
            <a:ext cx="2743200" cy="2992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6E9EA01-CEB4-4B8A-8E85-27B45B45EEF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16EE6E5-5CA5-4DC0-8BEF-59EC22A4FE0A}"/>
              </a:ext>
            </a:extLst>
          </p:cNvPr>
          <p:cNvSpPr/>
          <p:nvPr userDrawn="1"/>
        </p:nvSpPr>
        <p:spPr>
          <a:xfrm>
            <a:off x="0" y="0"/>
            <a:ext cx="12192000" cy="29925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7548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A82A509-DA44-4CAC-B6E6-FE84DF92AC3A}"/>
              </a:ext>
            </a:extLst>
          </p:cNvPr>
          <p:cNvSpPr/>
          <p:nvPr userDrawn="1"/>
        </p:nvSpPr>
        <p:spPr>
          <a:xfrm>
            <a:off x="0" y="6558743"/>
            <a:ext cx="12192000" cy="29925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5626FA-5F57-44E9-9C24-255EA8AE7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D19B160-7802-43C2-9F3C-815CD7F2A9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84B1359-3827-4617-8719-8E3EC3CE47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2C1E4E7-A33E-4854-96F6-49A62321C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AE6FCE-3CF4-4D80-BC80-449114B08CC0}"/>
              </a:ext>
            </a:extLst>
          </p:cNvPr>
          <p:cNvSpPr/>
          <p:nvPr userDrawn="1"/>
        </p:nvSpPr>
        <p:spPr>
          <a:xfrm>
            <a:off x="-66502" y="299257"/>
            <a:ext cx="12361026" cy="812800"/>
          </a:xfrm>
          <a:prstGeom prst="rect">
            <a:avLst/>
          </a:prstGeom>
          <a:solidFill>
            <a:srgbClr val="A3D2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6B95D0E0-8753-4A28-ACBF-2CE8DEF39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563" y="391361"/>
            <a:ext cx="10515600" cy="628592"/>
          </a:xfrm>
        </p:spPr>
        <p:txBody>
          <a:bodyPr>
            <a:normAutofit/>
          </a:bodyPr>
          <a:lstStyle>
            <a:lvl1pPr>
              <a:defRPr sz="3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7" name="Espace réservé de la date 3">
            <a:extLst>
              <a:ext uri="{FF2B5EF4-FFF2-40B4-BE49-F238E27FC236}">
                <a16:creationId xmlns:a16="http://schemas.microsoft.com/office/drawing/2014/main" id="{5770F117-91E5-4BA1-84D8-4689D0D25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67055"/>
            <a:ext cx="2743200" cy="290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18" name="Espace réservé du pied de page 4">
            <a:extLst>
              <a:ext uri="{FF2B5EF4-FFF2-40B4-BE49-F238E27FC236}">
                <a16:creationId xmlns:a16="http://schemas.microsoft.com/office/drawing/2014/main" id="{489E5895-06FD-45B4-ADCD-110FDF03A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9" y="6558743"/>
            <a:ext cx="8054109" cy="2992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19" name="Espace réservé du numéro de diapositive 5">
            <a:extLst>
              <a:ext uri="{FF2B5EF4-FFF2-40B4-BE49-F238E27FC236}">
                <a16:creationId xmlns:a16="http://schemas.microsoft.com/office/drawing/2014/main" id="{27BBCE6B-FB06-43A2-A21E-CA3A48EE7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58743"/>
            <a:ext cx="2743200" cy="2992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6E9EA01-CEB4-4B8A-8E85-27B45B45EEF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C0BE97-C09C-4E48-B69E-16113A143326}"/>
              </a:ext>
            </a:extLst>
          </p:cNvPr>
          <p:cNvSpPr/>
          <p:nvPr userDrawn="1"/>
        </p:nvSpPr>
        <p:spPr>
          <a:xfrm>
            <a:off x="0" y="0"/>
            <a:ext cx="12192000" cy="29925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563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6814FB-ACEF-41E4-AB53-1757B43C54EB}"/>
              </a:ext>
            </a:extLst>
          </p:cNvPr>
          <p:cNvSpPr/>
          <p:nvPr userDrawn="1"/>
        </p:nvSpPr>
        <p:spPr>
          <a:xfrm>
            <a:off x="0" y="6558743"/>
            <a:ext cx="12192000" cy="29925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ED6F2A1-0856-4E3B-BDC1-A443F5D01956}"/>
              </a:ext>
            </a:extLst>
          </p:cNvPr>
          <p:cNvSpPr txBox="1">
            <a:spLocks/>
          </p:cNvSpPr>
          <p:nvPr userDrawn="1"/>
        </p:nvSpPr>
        <p:spPr>
          <a:xfrm>
            <a:off x="930563" y="341745"/>
            <a:ext cx="10515600" cy="81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CC9277-C59F-49B2-B81D-43A6DAC4F16D}"/>
              </a:ext>
            </a:extLst>
          </p:cNvPr>
          <p:cNvSpPr/>
          <p:nvPr userDrawn="1"/>
        </p:nvSpPr>
        <p:spPr>
          <a:xfrm>
            <a:off x="-66502" y="299257"/>
            <a:ext cx="12361026" cy="812800"/>
          </a:xfrm>
          <a:prstGeom prst="rect">
            <a:avLst/>
          </a:prstGeom>
          <a:solidFill>
            <a:srgbClr val="A3D20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80F4E6B4-ECF8-4949-8C15-619600F5CCA9}"/>
              </a:ext>
            </a:extLst>
          </p:cNvPr>
          <p:cNvSpPr txBox="1">
            <a:spLocks/>
          </p:cNvSpPr>
          <p:nvPr userDrawn="1"/>
        </p:nvSpPr>
        <p:spPr>
          <a:xfrm>
            <a:off x="930563" y="391361"/>
            <a:ext cx="10515600" cy="628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Modifiez le style du titre</a:t>
            </a:r>
          </a:p>
        </p:txBody>
      </p:sp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2A8D4E6F-73D5-4198-893C-85102B561F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7055"/>
            <a:ext cx="2743200" cy="290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64094AB8-A829-4632-981E-103CC5B7B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1309" y="6558743"/>
            <a:ext cx="8054109" cy="2992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30F26C47-FB12-46F7-8040-2391203E6A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8743"/>
            <a:ext cx="2743200" cy="2992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6E9EA01-CEB4-4B8A-8E85-27B45B45EEF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46814B-10B4-444E-AEB1-48EF91FE31A3}"/>
              </a:ext>
            </a:extLst>
          </p:cNvPr>
          <p:cNvSpPr/>
          <p:nvPr userDrawn="1"/>
        </p:nvSpPr>
        <p:spPr>
          <a:xfrm>
            <a:off x="0" y="0"/>
            <a:ext cx="12192000" cy="29925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2999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48F40E5-B99B-4731-988F-3E19980E499B}"/>
              </a:ext>
            </a:extLst>
          </p:cNvPr>
          <p:cNvSpPr/>
          <p:nvPr userDrawn="1"/>
        </p:nvSpPr>
        <p:spPr>
          <a:xfrm>
            <a:off x="0" y="6558743"/>
            <a:ext cx="12192000" cy="29925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E9DD32F8-A8F7-47C9-B080-75AC1DEBFA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7055"/>
            <a:ext cx="2743200" cy="290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A2BCE95A-EEFD-4976-8A5A-C2571985D8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1309" y="6558743"/>
            <a:ext cx="8054109" cy="2992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B613DEEB-A801-4041-8B42-1FBAFA5D41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8743"/>
            <a:ext cx="2743200" cy="2992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6E9EA01-CEB4-4B8A-8E85-27B45B45EEF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C9C6FC-5858-47A6-97D6-56305DED867A}"/>
              </a:ext>
            </a:extLst>
          </p:cNvPr>
          <p:cNvSpPr/>
          <p:nvPr userDrawn="1"/>
        </p:nvSpPr>
        <p:spPr>
          <a:xfrm>
            <a:off x="0" y="0"/>
            <a:ext cx="12192000" cy="29925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0214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6AEB89-B550-47B3-9C0F-3B8695C4A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2F4787-BCDC-4C97-9CB2-67FA75AB4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59DD9E6-A749-4AF3-BE7D-58FA0613E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F71C46B-5F77-4EB6-922B-F56D3B1E2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16/01/2026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A0CBA4E-F265-4904-B0AF-D426B31AB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9F18467-580B-4966-AD4A-49608E574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760460-18CF-4175-BCAF-CD3D7815459D}"/>
              </a:ext>
            </a:extLst>
          </p:cNvPr>
          <p:cNvSpPr/>
          <p:nvPr userDrawn="1"/>
        </p:nvSpPr>
        <p:spPr>
          <a:xfrm>
            <a:off x="0" y="6558743"/>
            <a:ext cx="12192000" cy="29925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3725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6DA8AD3-356A-435C-B8E9-24AA6DCCE30E}"/>
              </a:ext>
            </a:extLst>
          </p:cNvPr>
          <p:cNvSpPr/>
          <p:nvPr userDrawn="1"/>
        </p:nvSpPr>
        <p:spPr>
          <a:xfrm>
            <a:off x="0" y="6558743"/>
            <a:ext cx="12192000" cy="29925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2081806-C11A-4683-9D04-F419E3FD1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BCBF85F-8CDF-4526-933A-BF4D949051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5CD6661-5F33-4EBF-B47E-4B4588D6FD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3E270E2-3EAB-455D-91AD-08D54E668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16/01/2026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FD1152B-DEFD-4986-9876-F9246F46D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3494280-6AB9-4245-B526-99C1BE855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4654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3FC223D-5977-4667-86C3-790B7770D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3C5370-6860-4D20-800D-2909851108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7055"/>
            <a:ext cx="2743200" cy="2909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4E927C-6AAC-43D7-A6AA-23C5386978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1309" y="6558743"/>
            <a:ext cx="8054109" cy="2992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4EDBAD-EDB4-41E8-9329-3E247E8E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8743"/>
            <a:ext cx="2743200" cy="2992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6E9EA01-CEB4-4B8A-8E85-27B45B45EEF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51AFC6F-C7B0-4D1F-95CE-2CCF6FEE0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563" y="0"/>
            <a:ext cx="10515600" cy="1154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380642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2.svg"/><Relationship Id="rId4" Type="http://schemas.openxmlformats.org/officeDocument/2006/relationships/image" Target="../media/image40.sv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5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7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9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42.svg"/><Relationship Id="rId10" Type="http://schemas.openxmlformats.org/officeDocument/2006/relationships/image" Target="../media/image60.png"/><Relationship Id="rId4" Type="http://schemas.openxmlformats.org/officeDocument/2006/relationships/image" Target="../media/image41.png"/><Relationship Id="rId9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1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66.png"/><Relationship Id="rId5" Type="http://schemas.openxmlformats.org/officeDocument/2006/relationships/image" Target="../media/image42.svg"/><Relationship Id="rId10" Type="http://schemas.openxmlformats.org/officeDocument/2006/relationships/image" Target="../media/image65.png"/><Relationship Id="rId4" Type="http://schemas.openxmlformats.org/officeDocument/2006/relationships/image" Target="../media/image41.png"/><Relationship Id="rId9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7.jpeg"/><Relationship Id="rId7" Type="http://schemas.openxmlformats.org/officeDocument/2006/relationships/image" Target="../media/image62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66.png"/><Relationship Id="rId5" Type="http://schemas.openxmlformats.org/officeDocument/2006/relationships/image" Target="../media/image42.svg"/><Relationship Id="rId10" Type="http://schemas.openxmlformats.org/officeDocument/2006/relationships/image" Target="../media/image65.png"/><Relationship Id="rId4" Type="http://schemas.openxmlformats.org/officeDocument/2006/relationships/image" Target="../media/image41.png"/><Relationship Id="rId9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0.png"/><Relationship Id="rId3" Type="http://schemas.openxmlformats.org/officeDocument/2006/relationships/image" Target="../media/image69.png"/><Relationship Id="rId7" Type="http://schemas.openxmlformats.org/officeDocument/2006/relationships/image" Target="../media/image62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66.png"/><Relationship Id="rId5" Type="http://schemas.openxmlformats.org/officeDocument/2006/relationships/image" Target="../media/image42.svg"/><Relationship Id="rId10" Type="http://schemas.openxmlformats.org/officeDocument/2006/relationships/image" Target="../media/image65.png"/><Relationship Id="rId4" Type="http://schemas.openxmlformats.org/officeDocument/2006/relationships/image" Target="../media/image41.png"/><Relationship Id="rId9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74.png"/><Relationship Id="rId3" Type="http://schemas.openxmlformats.org/officeDocument/2006/relationships/image" Target="../media/image71.png"/><Relationship Id="rId7" Type="http://schemas.openxmlformats.org/officeDocument/2006/relationships/image" Target="../media/image54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72.png"/><Relationship Id="rId5" Type="http://schemas.openxmlformats.org/officeDocument/2006/relationships/image" Target="../media/image42.svg"/><Relationship Id="rId10" Type="http://schemas.openxmlformats.org/officeDocument/2006/relationships/image" Target="../media/image60.png"/><Relationship Id="rId4" Type="http://schemas.openxmlformats.org/officeDocument/2006/relationships/image" Target="../media/image41.png"/><Relationship Id="rId9" Type="http://schemas.openxmlformats.org/officeDocument/2006/relationships/image" Target="../media/image56.png"/><Relationship Id="rId1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7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10" Type="http://schemas.openxmlformats.org/officeDocument/2006/relationships/image" Target="../media/image81.svg"/><Relationship Id="rId4" Type="http://schemas.openxmlformats.org/officeDocument/2006/relationships/image" Target="../media/image77.svg"/><Relationship Id="rId9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8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10" Type="http://schemas.openxmlformats.org/officeDocument/2006/relationships/image" Target="../media/image87.svg"/><Relationship Id="rId4" Type="http://schemas.openxmlformats.org/officeDocument/2006/relationships/image" Target="../media/image83.svg"/><Relationship Id="rId9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8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image" Target="../media/image42.svg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image" Target="../media/image4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0.png"/><Relationship Id="rId4" Type="http://schemas.openxmlformats.org/officeDocument/2006/relationships/image" Target="../media/image2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0.png"/><Relationship Id="rId4" Type="http://schemas.openxmlformats.org/officeDocument/2006/relationships/image" Target="../media/image30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svg"/><Relationship Id="rId5" Type="http://schemas.openxmlformats.org/officeDocument/2006/relationships/image" Target="../media/image104.png"/><Relationship Id="rId4" Type="http://schemas.openxmlformats.org/officeDocument/2006/relationships/image" Target="../media/image10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svg"/><Relationship Id="rId4" Type="http://schemas.openxmlformats.org/officeDocument/2006/relationships/image" Target="../media/image10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svg"/><Relationship Id="rId4" Type="http://schemas.openxmlformats.org/officeDocument/2006/relationships/image" Target="../media/image10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05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12.svg"/><Relationship Id="rId4" Type="http://schemas.openxmlformats.org/officeDocument/2006/relationships/image" Target="../media/image11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svg"/><Relationship Id="rId5" Type="http://schemas.openxmlformats.org/officeDocument/2006/relationships/image" Target="../media/image104.png"/><Relationship Id="rId4" Type="http://schemas.openxmlformats.org/officeDocument/2006/relationships/image" Target="../media/image11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svg"/><Relationship Id="rId4" Type="http://schemas.openxmlformats.org/officeDocument/2006/relationships/image" Target="../media/image10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svg"/><Relationship Id="rId5" Type="http://schemas.openxmlformats.org/officeDocument/2006/relationships/image" Target="../media/image104.png"/><Relationship Id="rId4" Type="http://schemas.openxmlformats.org/officeDocument/2006/relationships/image" Target="../media/image11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emf"/><Relationship Id="rId4" Type="http://schemas.openxmlformats.org/officeDocument/2006/relationships/image" Target="../media/image105.sv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sv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svg"/><Relationship Id="rId5" Type="http://schemas.openxmlformats.org/officeDocument/2006/relationships/image" Target="../media/image126.png"/><Relationship Id="rId10" Type="http://schemas.openxmlformats.org/officeDocument/2006/relationships/image" Target="../media/image105.svg"/><Relationship Id="rId4" Type="http://schemas.openxmlformats.org/officeDocument/2006/relationships/image" Target="../media/image125.svg"/><Relationship Id="rId9" Type="http://schemas.openxmlformats.org/officeDocument/2006/relationships/image" Target="../media/image10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sv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svg"/><Relationship Id="rId5" Type="http://schemas.openxmlformats.org/officeDocument/2006/relationships/image" Target="../media/image126.png"/><Relationship Id="rId4" Type="http://schemas.openxmlformats.org/officeDocument/2006/relationships/image" Target="../media/image131.sv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sv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svg"/><Relationship Id="rId7" Type="http://schemas.openxmlformats.org/officeDocument/2006/relationships/image" Target="../media/image137.sv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svg"/><Relationship Id="rId4" Type="http://schemas.openxmlformats.org/officeDocument/2006/relationships/image" Target="../media/image13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svg"/><Relationship Id="rId7" Type="http://schemas.openxmlformats.org/officeDocument/2006/relationships/image" Target="../media/image141.sv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svg"/><Relationship Id="rId4" Type="http://schemas.openxmlformats.org/officeDocument/2006/relationships/image" Target="../media/image138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194/isprs-archives-XLVIII-1-W2-2023-699-2023" TargetMode="External"/><Relationship Id="rId2" Type="http://schemas.openxmlformats.org/officeDocument/2006/relationships/hyperlink" Target="https://doi.org/10.1080/17538947.2024.2376274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mcubaud/multi-source-Land-Use-classification" TargetMode="External"/><Relationship Id="rId4" Type="http://schemas.openxmlformats.org/officeDocument/2006/relationships/hyperlink" Target="https://doi.org/10.5281/zenodo.10462844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46.png"/><Relationship Id="rId4" Type="http://schemas.openxmlformats.org/officeDocument/2006/relationships/image" Target="../media/image48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57AB5C7-83A9-4830-813A-20B4DA46EA4A}"/>
              </a:ext>
            </a:extLst>
          </p:cNvPr>
          <p:cNvSpPr/>
          <p:nvPr/>
        </p:nvSpPr>
        <p:spPr>
          <a:xfrm>
            <a:off x="715617" y="1141758"/>
            <a:ext cx="10734261" cy="1939580"/>
          </a:xfrm>
          <a:prstGeom prst="roundRect">
            <a:avLst/>
          </a:prstGeom>
          <a:solidFill>
            <a:srgbClr val="96BF0D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E587759-F1B7-4583-BD5C-8B50D8D81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41756"/>
            <a:ext cx="9144000" cy="1939581"/>
          </a:xfrm>
        </p:spPr>
        <p:txBody>
          <a:bodyPr anchor="ctr">
            <a:noAutofit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Classification and update of Land Use data:</a:t>
            </a:r>
            <a:br>
              <a:rPr lang="en-US" sz="4000" b="1" dirty="0">
                <a:solidFill>
                  <a:schemeClr val="tx1"/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a multi-source and multi-modal machine learning approach</a:t>
            </a:r>
            <a:endParaRPr lang="fr-FR" sz="4000" b="1" dirty="0">
              <a:solidFill>
                <a:schemeClr val="tx1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ADFEF47-D6EE-4B30-B8D8-8FE5D0C3E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106738"/>
            <a:ext cx="12191999" cy="3375580"/>
          </a:xfrm>
        </p:spPr>
        <p:txBody>
          <a:bodyPr>
            <a:normAutofit lnSpcReduction="10000"/>
          </a:bodyPr>
          <a:lstStyle/>
          <a:p>
            <a:r>
              <a:rPr lang="fr-FR" sz="3000" b="1" dirty="0"/>
              <a:t>Martin CUBAUD</a:t>
            </a:r>
          </a:p>
          <a:p>
            <a:endParaRPr lang="fr-FR" u="sng" dirty="0"/>
          </a:p>
          <a:p>
            <a:endParaRPr lang="fr-FR" u="sng" dirty="0"/>
          </a:p>
          <a:p>
            <a:endParaRPr lang="fr-FR" u="sng" dirty="0"/>
          </a:p>
          <a:p>
            <a:endParaRPr lang="fr-FR" u="sng" dirty="0"/>
          </a:p>
          <a:p>
            <a:br>
              <a:rPr lang="fr-FR" u="sng" dirty="0"/>
            </a:br>
            <a:r>
              <a:rPr lang="fr-FR" u="sng" dirty="0"/>
              <a:t>PhD </a:t>
            </a:r>
            <a:r>
              <a:rPr lang="fr-FR" u="sng" dirty="0" err="1"/>
              <a:t>director</a:t>
            </a:r>
            <a:r>
              <a:rPr lang="fr-FR" dirty="0"/>
              <a:t>: Ana-Maria OLTEANU-RAIMOND</a:t>
            </a:r>
          </a:p>
          <a:p>
            <a:r>
              <a:rPr lang="fr-FR" u="sng" dirty="0" err="1"/>
              <a:t>Supervisors</a:t>
            </a:r>
            <a:r>
              <a:rPr lang="fr-FR" u="sng" dirty="0"/>
              <a:t>: </a:t>
            </a:r>
            <a:r>
              <a:rPr lang="fr-FR" dirty="0"/>
              <a:t>Arnaud LE BRIS, Laurence JOLIVET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5EB719D-5AA9-42EB-A6D4-1BE112037E0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326A2F6B-AAAF-41F9-ACFC-EFBE6C91B5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FA81A2C-0097-4348-8B10-3F5226F7D5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t>1</a:t>
            </a:fld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BD54C67-0CC1-41C7-BD94-8FB742F9D438}"/>
              </a:ext>
            </a:extLst>
          </p:cNvPr>
          <p:cNvSpPr txBox="1"/>
          <p:nvPr/>
        </p:nvSpPr>
        <p:spPr>
          <a:xfrm>
            <a:off x="2060713" y="6485493"/>
            <a:ext cx="8070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January</a:t>
            </a:r>
            <a:r>
              <a:rPr lang="fr-FR" dirty="0"/>
              <a:t> 16th, 2026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B403A43-3D58-4EA9-B0D8-D8ECE50CFA67}"/>
              </a:ext>
            </a:extLst>
          </p:cNvPr>
          <p:cNvSpPr txBox="1"/>
          <p:nvPr/>
        </p:nvSpPr>
        <p:spPr>
          <a:xfrm>
            <a:off x="601951" y="3763237"/>
            <a:ext cx="111728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400" u="sng" dirty="0" err="1"/>
              <a:t>Reviewer</a:t>
            </a:r>
            <a:r>
              <a:rPr lang="fr-FR" sz="2400" dirty="0"/>
              <a:t>: </a:t>
            </a:r>
            <a:r>
              <a:rPr lang="fr-FR" sz="2400" b="1" dirty="0"/>
              <a:t>Alexis COMBER</a:t>
            </a:r>
            <a:r>
              <a:rPr lang="fr-FR" sz="2400" dirty="0"/>
              <a:t>, </a:t>
            </a:r>
            <a:r>
              <a:rPr lang="en-US" sz="2400" dirty="0"/>
              <a:t>Professor, School of Geography, University of Leeds</a:t>
            </a:r>
            <a:endParaRPr lang="fr-FR" sz="2400" dirty="0"/>
          </a:p>
          <a:p>
            <a:pPr algn="l"/>
            <a:r>
              <a:rPr lang="fr-FR" sz="2400" u="sng" dirty="0" err="1"/>
              <a:t>Reviewer</a:t>
            </a:r>
            <a:r>
              <a:rPr lang="fr-FR" sz="2400" dirty="0"/>
              <a:t>: </a:t>
            </a:r>
            <a:r>
              <a:rPr lang="fr-FR" sz="2400" b="1" dirty="0"/>
              <a:t>Alexander ZIPF</a:t>
            </a:r>
            <a:r>
              <a:rPr lang="fr-FR" sz="2400" dirty="0"/>
              <a:t>, </a:t>
            </a:r>
            <a:r>
              <a:rPr lang="de-DE" sz="2400" dirty="0"/>
              <a:t>Professor, Heidelberg Institute </a:t>
            </a:r>
            <a:r>
              <a:rPr lang="de-DE" sz="2400" dirty="0" err="1"/>
              <a:t>for</a:t>
            </a:r>
            <a:r>
              <a:rPr lang="de-DE" sz="2400" dirty="0"/>
              <a:t> Geoinformation Technology</a:t>
            </a:r>
            <a:endParaRPr lang="fr-FR" sz="2400" dirty="0"/>
          </a:p>
          <a:p>
            <a:pPr algn="l"/>
            <a:r>
              <a:rPr lang="fr-FR" sz="2400" u="sng" dirty="0"/>
              <a:t>Examiner</a:t>
            </a:r>
            <a:r>
              <a:rPr lang="fr-FR" sz="2400" dirty="0"/>
              <a:t>: </a:t>
            </a:r>
            <a:r>
              <a:rPr lang="fr-FR" sz="2400" b="1" dirty="0" err="1"/>
              <a:t>Cidália</a:t>
            </a:r>
            <a:r>
              <a:rPr lang="fr-FR" sz="2400" b="1" dirty="0"/>
              <a:t> FONTE</a:t>
            </a:r>
            <a:r>
              <a:rPr lang="fr-FR" sz="2400" dirty="0"/>
              <a:t>, </a:t>
            </a:r>
            <a:r>
              <a:rPr lang="pt-BR" sz="2400" dirty="0"/>
              <a:t>Professor, University of Coimbra, INESC Coimbra</a:t>
            </a:r>
            <a:endParaRPr lang="fr-FR" sz="2400" dirty="0"/>
          </a:p>
          <a:p>
            <a:pPr algn="l"/>
            <a:r>
              <a:rPr lang="fr-FR" sz="2400" u="sng" dirty="0"/>
              <a:t>Examiner</a:t>
            </a:r>
            <a:r>
              <a:rPr lang="fr-FR" sz="2400" dirty="0"/>
              <a:t>: </a:t>
            </a:r>
            <a:r>
              <a:rPr lang="fr-FR" sz="2400" b="1" dirty="0"/>
              <a:t>David SHEEREN</a:t>
            </a:r>
            <a:r>
              <a:rPr lang="fr-FR" sz="2400" dirty="0"/>
              <a:t>, Professor, INP-ENSAT, UMR 1201 </a:t>
            </a:r>
            <a:r>
              <a:rPr lang="fr-FR" sz="2400" dirty="0" err="1"/>
              <a:t>Dynafor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904659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E4EFBC-BAD1-4613-A80F-290BA715C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Objectives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7ADEA5-8301-4EC7-A9C3-36B21BEBDA7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6D5297-F69E-4482-9A6C-07AC7D038C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B51EA5-4D63-43C6-8F2B-1DE324F4C5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10</a:t>
            </a:fld>
            <a:endParaRPr lang="fr-FR" dirty="0"/>
          </a:p>
        </p:txBody>
      </p:sp>
      <p:graphicFrame>
        <p:nvGraphicFramePr>
          <p:cNvPr id="10" name="Espace réservé du contenu 9">
            <a:extLst>
              <a:ext uri="{FF2B5EF4-FFF2-40B4-BE49-F238E27FC236}">
                <a16:creationId xmlns:a16="http://schemas.microsoft.com/office/drawing/2014/main" id="{846CBC61-12F8-4A92-81E9-5E55A014ED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182343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ZoneTexte 13">
            <a:extLst>
              <a:ext uri="{FF2B5EF4-FFF2-40B4-BE49-F238E27FC236}">
                <a16:creationId xmlns:a16="http://schemas.microsoft.com/office/drawing/2014/main" id="{2D4994BE-AD93-4A04-8692-4CCA9E3DCB31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A200D34-7B17-4263-B9C6-592B9371A8F3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5469BBC-61D5-42F5-A6D9-DCA11D987635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902161A-EB97-49BC-8D4F-328C9D062673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6EA2ED8-2CD5-42FD-9AE5-9886C5B01B31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315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A045A9-A85A-47C9-8CE1-A61501A04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Outline</a:t>
            </a:r>
            <a:endParaRPr lang="fr-FR" dirty="0"/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8F11533E-4456-4EEE-9372-0A53A4A098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969714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C69501-BB76-4AA1-AC9F-9A5D7A3E6A3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8C7EA6-FF7E-48B0-9215-BB1CEFB3D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F0B1AA-6F55-49E7-9237-A3992ACCD8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046E488-0761-4212-A257-3204C133E195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1C16953-33E8-416F-BDCB-56813B4036EC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6C3000F-C427-4928-B0B9-0DE2DEEA7330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C4D0B21-016E-4D61-A8E1-6D9E4EBDF77F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505E65D-BBC2-4807-86D5-12485CB40712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564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A1C17224-714C-4CEA-8C28-5CA82689A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State of the art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0701F56-76E2-4CA3-8484-0CE35A87B7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7ED8F7-7F66-4A56-AF78-0E0A6B7FA1D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147152-DFCB-42D2-8C4B-CEA0BEBEF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541770-0D91-4F5D-9961-0E3BFDB93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D524B36-AD53-4F38-A633-FDB2B9BE24E8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3090021-98E8-4FD3-B009-F6AD0FF98CB3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State of the art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98A5CAE-A127-486D-B9F8-21FF8E5115CB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AFAC20C-6EBC-4B75-9468-67D5E7E1052F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5EA7166-8B01-4D0A-90B6-C10BF8B1700A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84379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DFFD36-2A63-4C37-8E0E-FE145DB2E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Confusion </a:t>
            </a:r>
            <a:r>
              <a:rPr lang="fr-FR" dirty="0" err="1"/>
              <a:t>between</a:t>
            </a:r>
            <a:r>
              <a:rPr lang="fr-FR" dirty="0"/>
              <a:t> Land Use and Land Cover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38BB29-571C-4EE1-8EE3-6469E3059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9017"/>
            <a:ext cx="10515600" cy="4351338"/>
          </a:xfrm>
        </p:spPr>
        <p:txBody>
          <a:bodyPr/>
          <a:lstStyle/>
          <a:p>
            <a:pPr marL="457200" lvl="1" indent="0">
              <a:buNone/>
            </a:pPr>
            <a:r>
              <a:rPr lang="fr-FR" dirty="0" err="1"/>
              <a:t>Among</a:t>
            </a:r>
            <a:r>
              <a:rPr lang="fr-FR" dirty="0"/>
              <a:t> 361 LU classification articles (</a:t>
            </a:r>
            <a:r>
              <a:rPr lang="fr-FR" dirty="0" err="1"/>
              <a:t>systematic</a:t>
            </a:r>
            <a:r>
              <a:rPr lang="fr-FR" dirty="0"/>
              <a:t> </a:t>
            </a:r>
            <a:r>
              <a:rPr lang="fr-FR" dirty="0" err="1"/>
              <a:t>analysis</a:t>
            </a:r>
            <a:r>
              <a:rPr lang="fr-FR" dirty="0"/>
              <a:t> 2013 to 2023)</a:t>
            </a:r>
          </a:p>
          <a:p>
            <a:pPr lvl="1"/>
            <a:r>
              <a:rPr lang="fr-FR" dirty="0"/>
              <a:t>21% of </a:t>
            </a:r>
            <a:r>
              <a:rPr lang="fr-FR" dirty="0" err="1"/>
              <a:t>them</a:t>
            </a:r>
            <a:r>
              <a:rPr lang="fr-FR" dirty="0"/>
              <a:t> </a:t>
            </a:r>
            <a:r>
              <a:rPr lang="fr-FR" dirty="0" err="1"/>
              <a:t>actually</a:t>
            </a:r>
            <a:r>
              <a:rPr lang="fr-FR" dirty="0"/>
              <a:t> </a:t>
            </a:r>
            <a:r>
              <a:rPr lang="fr-FR" dirty="0" err="1"/>
              <a:t>classify</a:t>
            </a:r>
            <a:r>
              <a:rPr lang="fr-FR" dirty="0"/>
              <a:t> Land Cover</a:t>
            </a:r>
          </a:p>
          <a:p>
            <a:pPr lvl="1"/>
            <a:r>
              <a:rPr lang="fr-FR" dirty="0"/>
              <a:t>33% of </a:t>
            </a:r>
            <a:r>
              <a:rPr lang="fr-FR" dirty="0" err="1"/>
              <a:t>them</a:t>
            </a:r>
            <a:r>
              <a:rPr lang="fr-FR" dirty="0"/>
              <a:t> mix in </a:t>
            </a:r>
            <a:r>
              <a:rPr lang="fr-FR" dirty="0" err="1"/>
              <a:t>their</a:t>
            </a:r>
            <a:r>
              <a:rPr lang="fr-FR" dirty="0"/>
              <a:t> nomenclature LU and LC classes.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9F58CF-4A59-4E46-9343-07390AF9E80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340C84-EDD6-4EE0-B609-67F7794482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177479-22B6-4B01-A528-F7C3C38479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6A994A0-A7A9-4836-8195-E9F38CB787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420032"/>
            <a:ext cx="9838194" cy="411305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5B776D8-0EE2-42D6-8B9F-EEFF2D6FB8D2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5E4BAA0-BC2B-4CB3-925E-638175139D6F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State of the art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D65C690-0299-4AB6-AA21-F741A94C899E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53AFE09-36B7-46BE-A46C-29380B66404C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4DC4C6B-D655-4638-B459-91A7CB939F88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575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E6CDD1-5E22-44D0-9B99-15B8C1589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State of the art – LU classification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037F80-1B69-4F0F-A345-7FEA5F66CC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8EDB98-DAFD-4501-A144-A820F00530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BC98EE-94FA-4B26-91C0-EE5C652183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34039DC-2B30-40BB-959C-8B2839432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137" y="1183108"/>
            <a:ext cx="9211863" cy="537147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4172A67-5370-4A02-B4B6-85CA461D6B17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DF411A1-D71D-4033-987A-CC3AA1CFD571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State of the art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40D9BDF-41FA-42E9-9FB9-D134FF509048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688A01D-BB9E-4FC1-AE91-B8041236CBD7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B64AEB6-1013-41A7-BFD5-63AA791D8622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54CEED3-A436-41A2-AC0A-6DDBE0DFDCDF}"/>
              </a:ext>
            </a:extLst>
          </p:cNvPr>
          <p:cNvSpPr txBox="1"/>
          <p:nvPr/>
        </p:nvSpPr>
        <p:spPr>
          <a:xfrm>
            <a:off x="136633" y="1471448"/>
            <a:ext cx="2743199" cy="295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On </a:t>
            </a:r>
            <a:r>
              <a:rPr lang="fr-FR" dirty="0" err="1"/>
              <a:t>actual</a:t>
            </a:r>
            <a:r>
              <a:rPr lang="fr-FR" dirty="0"/>
              <a:t> LU classification articles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Focus on 3 aspects:</a:t>
            </a:r>
            <a:br>
              <a:rPr lang="fr-FR" dirty="0"/>
            </a:br>
            <a:endParaRPr lang="fr-FR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dirty="0"/>
              <a:t>Input data sources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dirty="0"/>
              <a:t>Mapping </a:t>
            </a:r>
            <a:r>
              <a:rPr lang="fr-FR" dirty="0" err="1"/>
              <a:t>units</a:t>
            </a:r>
            <a:endParaRPr lang="fr-FR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dirty="0"/>
              <a:t>Methods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55422B-3625-47C3-9B50-22DBBBC6BA72}"/>
              </a:ext>
            </a:extLst>
          </p:cNvPr>
          <p:cNvSpPr/>
          <p:nvPr/>
        </p:nvSpPr>
        <p:spPr>
          <a:xfrm>
            <a:off x="2980137" y="1471448"/>
            <a:ext cx="1055835" cy="508313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11DBE2-CEB5-4940-8519-37305894CF2D}"/>
              </a:ext>
            </a:extLst>
          </p:cNvPr>
          <p:cNvSpPr/>
          <p:nvPr/>
        </p:nvSpPr>
        <p:spPr>
          <a:xfrm>
            <a:off x="2980137" y="1178952"/>
            <a:ext cx="9211863" cy="28834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902CBE-282B-492E-9A42-E96F45E1ED83}"/>
              </a:ext>
            </a:extLst>
          </p:cNvPr>
          <p:cNvSpPr/>
          <p:nvPr/>
        </p:nvSpPr>
        <p:spPr>
          <a:xfrm>
            <a:off x="5726593" y="1641814"/>
            <a:ext cx="298426" cy="21799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13A99D-CE09-419B-AD14-FF7174AF2164}"/>
              </a:ext>
            </a:extLst>
          </p:cNvPr>
          <p:cNvSpPr/>
          <p:nvPr/>
        </p:nvSpPr>
        <p:spPr>
          <a:xfrm>
            <a:off x="5561667" y="2115716"/>
            <a:ext cx="217007" cy="16402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E620B6-47D1-4B57-9E01-09158B910BE3}"/>
              </a:ext>
            </a:extLst>
          </p:cNvPr>
          <p:cNvSpPr/>
          <p:nvPr/>
        </p:nvSpPr>
        <p:spPr>
          <a:xfrm>
            <a:off x="5336418" y="2276775"/>
            <a:ext cx="625971" cy="21799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E69C9A-DD01-4F30-8A7C-BF5856DD7C12}"/>
              </a:ext>
            </a:extLst>
          </p:cNvPr>
          <p:cNvSpPr/>
          <p:nvPr/>
        </p:nvSpPr>
        <p:spPr>
          <a:xfrm>
            <a:off x="7096325" y="2083497"/>
            <a:ext cx="625971" cy="37966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A9D8185-3F4D-4D6A-8BEA-CDD12D4B418D}"/>
              </a:ext>
            </a:extLst>
          </p:cNvPr>
          <p:cNvSpPr/>
          <p:nvPr/>
        </p:nvSpPr>
        <p:spPr>
          <a:xfrm>
            <a:off x="6411349" y="2585442"/>
            <a:ext cx="217007" cy="16402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4543F02-ABE6-443E-ACD8-551BCE7A6873}"/>
              </a:ext>
            </a:extLst>
          </p:cNvPr>
          <p:cNvSpPr/>
          <p:nvPr/>
        </p:nvSpPr>
        <p:spPr>
          <a:xfrm>
            <a:off x="9193170" y="2585442"/>
            <a:ext cx="268156" cy="16402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3E8803-28A7-401E-BF46-9C9CC68A00FA}"/>
              </a:ext>
            </a:extLst>
          </p:cNvPr>
          <p:cNvSpPr/>
          <p:nvPr/>
        </p:nvSpPr>
        <p:spPr>
          <a:xfrm>
            <a:off x="5676433" y="2925200"/>
            <a:ext cx="217007" cy="16402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C65CC5E-49D4-4E2B-816A-5A2B4D96E37A}"/>
              </a:ext>
            </a:extLst>
          </p:cNvPr>
          <p:cNvSpPr/>
          <p:nvPr/>
        </p:nvSpPr>
        <p:spPr>
          <a:xfrm>
            <a:off x="4993710" y="2835057"/>
            <a:ext cx="486421" cy="13239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A7D09C9-6300-4688-AD2A-CF3577104832}"/>
              </a:ext>
            </a:extLst>
          </p:cNvPr>
          <p:cNvSpPr/>
          <p:nvPr/>
        </p:nvSpPr>
        <p:spPr>
          <a:xfrm>
            <a:off x="4199773" y="3301652"/>
            <a:ext cx="486421" cy="13239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0A424B-A36D-4B36-B549-8FB10A384161}"/>
              </a:ext>
            </a:extLst>
          </p:cNvPr>
          <p:cNvSpPr/>
          <p:nvPr/>
        </p:nvSpPr>
        <p:spPr>
          <a:xfrm>
            <a:off x="5407019" y="3227572"/>
            <a:ext cx="486421" cy="13239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AA86A85-4FC1-429B-B408-F91E73593CD5}"/>
              </a:ext>
            </a:extLst>
          </p:cNvPr>
          <p:cNvSpPr/>
          <p:nvPr/>
        </p:nvSpPr>
        <p:spPr>
          <a:xfrm>
            <a:off x="6718572" y="3272946"/>
            <a:ext cx="217007" cy="16402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1602541-2A5D-48CE-8E4F-CAE56198E346}"/>
              </a:ext>
            </a:extLst>
          </p:cNvPr>
          <p:cNvSpPr/>
          <p:nvPr/>
        </p:nvSpPr>
        <p:spPr>
          <a:xfrm>
            <a:off x="9862457" y="1704329"/>
            <a:ext cx="489857" cy="21799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38A609C-A35D-4A0E-BEF2-B7CFB917073C}"/>
              </a:ext>
            </a:extLst>
          </p:cNvPr>
          <p:cNvSpPr/>
          <p:nvPr/>
        </p:nvSpPr>
        <p:spPr>
          <a:xfrm>
            <a:off x="5336418" y="4171199"/>
            <a:ext cx="268156" cy="16402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84C387-7E44-4F3F-9D90-44F751B4309A}"/>
              </a:ext>
            </a:extLst>
          </p:cNvPr>
          <p:cNvSpPr/>
          <p:nvPr/>
        </p:nvSpPr>
        <p:spPr>
          <a:xfrm>
            <a:off x="7464300" y="4416705"/>
            <a:ext cx="268156" cy="16402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FF6D03E-E306-4664-89A8-5510DA12E675}"/>
              </a:ext>
            </a:extLst>
          </p:cNvPr>
          <p:cNvSpPr/>
          <p:nvPr/>
        </p:nvSpPr>
        <p:spPr>
          <a:xfrm>
            <a:off x="10057801" y="4421785"/>
            <a:ext cx="268156" cy="16402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5772482-AFFC-4F41-BCD6-299E8BFBE2FC}"/>
              </a:ext>
            </a:extLst>
          </p:cNvPr>
          <p:cNvSpPr/>
          <p:nvPr/>
        </p:nvSpPr>
        <p:spPr>
          <a:xfrm>
            <a:off x="9728201" y="3868847"/>
            <a:ext cx="659674" cy="22563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08124F3-D15C-4043-8AFA-3FF54999EF51}"/>
              </a:ext>
            </a:extLst>
          </p:cNvPr>
          <p:cNvSpPr/>
          <p:nvPr/>
        </p:nvSpPr>
        <p:spPr>
          <a:xfrm>
            <a:off x="8929823" y="4714269"/>
            <a:ext cx="489857" cy="24084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C9D1E8D-5D60-4BE7-9903-4A0DE43EBD1D}"/>
              </a:ext>
            </a:extLst>
          </p:cNvPr>
          <p:cNvSpPr/>
          <p:nvPr/>
        </p:nvSpPr>
        <p:spPr>
          <a:xfrm>
            <a:off x="8036983" y="5234314"/>
            <a:ext cx="486421" cy="13239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C16313-1955-4575-86D7-3285E3E0C520}"/>
              </a:ext>
            </a:extLst>
          </p:cNvPr>
          <p:cNvSpPr/>
          <p:nvPr/>
        </p:nvSpPr>
        <p:spPr>
          <a:xfrm>
            <a:off x="5336418" y="5446737"/>
            <a:ext cx="268156" cy="16402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1F10C24-186D-4634-88B6-2A5D42CEAF90}"/>
              </a:ext>
            </a:extLst>
          </p:cNvPr>
          <p:cNvSpPr/>
          <p:nvPr/>
        </p:nvSpPr>
        <p:spPr>
          <a:xfrm>
            <a:off x="5699210" y="4663880"/>
            <a:ext cx="268156" cy="132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1E5BE59-F62B-4621-A6B8-2ACA361CA815}"/>
              </a:ext>
            </a:extLst>
          </p:cNvPr>
          <p:cNvSpPr/>
          <p:nvPr/>
        </p:nvSpPr>
        <p:spPr>
          <a:xfrm>
            <a:off x="5164572" y="4873100"/>
            <a:ext cx="639676" cy="16402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37F8D18-BC96-4B58-88BA-AC778D505484}"/>
              </a:ext>
            </a:extLst>
          </p:cNvPr>
          <p:cNvSpPr/>
          <p:nvPr/>
        </p:nvSpPr>
        <p:spPr>
          <a:xfrm>
            <a:off x="5759106" y="4511837"/>
            <a:ext cx="217007" cy="16402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A4C0CCD-44BA-4717-BF90-710E80538B9A}"/>
              </a:ext>
            </a:extLst>
          </p:cNvPr>
          <p:cNvSpPr/>
          <p:nvPr/>
        </p:nvSpPr>
        <p:spPr>
          <a:xfrm>
            <a:off x="4097508" y="6142569"/>
            <a:ext cx="757291" cy="132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703B65C-E09D-4577-B7F2-F01A6E37360C}"/>
              </a:ext>
            </a:extLst>
          </p:cNvPr>
          <p:cNvSpPr/>
          <p:nvPr/>
        </p:nvSpPr>
        <p:spPr>
          <a:xfrm>
            <a:off x="4442983" y="6023575"/>
            <a:ext cx="268156" cy="13239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0DA1199-02E2-4294-B949-49D05A693595}"/>
              </a:ext>
            </a:extLst>
          </p:cNvPr>
          <p:cNvSpPr/>
          <p:nvPr/>
        </p:nvSpPr>
        <p:spPr>
          <a:xfrm>
            <a:off x="5542502" y="6089774"/>
            <a:ext cx="217007" cy="16402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571CAAA-3F92-4815-966D-14AA199FF149}"/>
              </a:ext>
            </a:extLst>
          </p:cNvPr>
          <p:cNvSpPr/>
          <p:nvPr/>
        </p:nvSpPr>
        <p:spPr>
          <a:xfrm>
            <a:off x="9793223" y="6055109"/>
            <a:ext cx="532733" cy="2256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1DAAF5E-CC41-438C-9844-E5806F244C8A}"/>
              </a:ext>
            </a:extLst>
          </p:cNvPr>
          <p:cNvSpPr/>
          <p:nvPr/>
        </p:nvSpPr>
        <p:spPr>
          <a:xfrm>
            <a:off x="11781300" y="3211760"/>
            <a:ext cx="217007" cy="16402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7FEE973-25FF-4E91-95C8-1F4A1E5F7D38}"/>
              </a:ext>
            </a:extLst>
          </p:cNvPr>
          <p:cNvSpPr/>
          <p:nvPr/>
        </p:nvSpPr>
        <p:spPr>
          <a:xfrm>
            <a:off x="11594592" y="3509652"/>
            <a:ext cx="511571" cy="26321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677B9D1-F728-4030-922B-1627D97826D8}"/>
              </a:ext>
            </a:extLst>
          </p:cNvPr>
          <p:cNvSpPr/>
          <p:nvPr/>
        </p:nvSpPr>
        <p:spPr>
          <a:xfrm>
            <a:off x="10898439" y="4764103"/>
            <a:ext cx="298426" cy="16402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5B42A42-50DC-4B5D-8D46-B55C7AB63680}"/>
              </a:ext>
            </a:extLst>
          </p:cNvPr>
          <p:cNvSpPr/>
          <p:nvPr/>
        </p:nvSpPr>
        <p:spPr>
          <a:xfrm>
            <a:off x="11474849" y="4834690"/>
            <a:ext cx="486421" cy="13239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A32D138-6494-4B0F-80BD-57A5CB790336}"/>
              </a:ext>
            </a:extLst>
          </p:cNvPr>
          <p:cNvSpPr/>
          <p:nvPr/>
        </p:nvSpPr>
        <p:spPr>
          <a:xfrm>
            <a:off x="11734650" y="6078845"/>
            <a:ext cx="298426" cy="16402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F265EB1-1A55-45E1-B974-EFF94767C004}"/>
              </a:ext>
            </a:extLst>
          </p:cNvPr>
          <p:cNvSpPr/>
          <p:nvPr/>
        </p:nvSpPr>
        <p:spPr>
          <a:xfrm>
            <a:off x="10898439" y="6346946"/>
            <a:ext cx="298426" cy="16402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0AB940C-EA06-4381-B0F0-055A5BEA8B17}"/>
              </a:ext>
            </a:extLst>
          </p:cNvPr>
          <p:cNvSpPr/>
          <p:nvPr/>
        </p:nvSpPr>
        <p:spPr>
          <a:xfrm>
            <a:off x="11353800" y="5681762"/>
            <a:ext cx="752363" cy="24938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456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E6CDD1-5E22-44D0-9B99-15B8C1589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State of the art – LU classification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037F80-1B69-4F0F-A345-7FEA5F66CC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8EDB98-DAFD-4501-A144-A820F00530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BC98EE-94FA-4B26-91C0-EE5C652183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C6BBB94-5D5E-4D5D-B71D-240142AE9C5F}"/>
              </a:ext>
            </a:extLst>
          </p:cNvPr>
          <p:cNvSpPr txBox="1"/>
          <p:nvPr/>
        </p:nvSpPr>
        <p:spPr>
          <a:xfrm>
            <a:off x="223935" y="1660849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Use of a </a:t>
            </a:r>
            <a:r>
              <a:rPr lang="fr-FR" b="1" dirty="0" err="1"/>
              <a:t>wide</a:t>
            </a:r>
            <a:r>
              <a:rPr lang="fr-FR" b="1" dirty="0"/>
              <a:t> </a:t>
            </a:r>
            <a:r>
              <a:rPr lang="fr-FR" b="1" dirty="0" err="1"/>
              <a:t>variety</a:t>
            </a:r>
            <a:r>
              <a:rPr lang="fr-FR" dirty="0"/>
              <a:t> of: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FD6DE64-15BA-4FE4-8B6B-B44997B2E3E1}"/>
              </a:ext>
            </a:extLst>
          </p:cNvPr>
          <p:cNvSpPr txBox="1"/>
          <p:nvPr/>
        </p:nvSpPr>
        <p:spPr>
          <a:xfrm>
            <a:off x="223935" y="2198943"/>
            <a:ext cx="623887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70AD47"/>
              </a:buClr>
              <a:buFont typeface="Wingdings" panose="05000000000000000000" pitchFamily="2" charset="2"/>
              <a:buChar char="Ø"/>
            </a:pPr>
            <a:r>
              <a:rPr lang="fr-FR" b="1" dirty="0"/>
              <a:t>Data sources: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/>
              <a:t>Remote</a:t>
            </a:r>
            <a:r>
              <a:rPr lang="fr-FR" dirty="0"/>
              <a:t> </a:t>
            </a:r>
            <a:r>
              <a:rPr lang="fr-FR" dirty="0" err="1"/>
              <a:t>sensing</a:t>
            </a:r>
            <a:r>
              <a:rPr lang="fr-FR" dirty="0"/>
              <a:t> </a:t>
            </a:r>
            <a:r>
              <a:rPr lang="fr-FR" dirty="0" err="1"/>
              <a:t>imagery</a:t>
            </a: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Points of </a:t>
            </a:r>
            <a:r>
              <a:rPr lang="fr-FR" dirty="0" err="1"/>
              <a:t>Interest</a:t>
            </a: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/>
              <a:t>Topographic</a:t>
            </a:r>
            <a:r>
              <a:rPr lang="fr-FR" dirty="0"/>
              <a:t>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Land Cover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…</a:t>
            </a:r>
          </a:p>
          <a:p>
            <a:pPr marL="285750" indent="-285750">
              <a:buClr>
                <a:srgbClr val="70AD47"/>
              </a:buClr>
              <a:buFont typeface="Wingdings" panose="05000000000000000000" pitchFamily="2" charset="2"/>
              <a:buChar char="Ø"/>
            </a:pPr>
            <a:endParaRPr lang="fr-FR" b="1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AB507D9-C549-48D5-AD90-6187E7B6496D}"/>
              </a:ext>
            </a:extLst>
          </p:cNvPr>
          <p:cNvSpPr txBox="1"/>
          <p:nvPr/>
        </p:nvSpPr>
        <p:spPr>
          <a:xfrm>
            <a:off x="223935" y="5148673"/>
            <a:ext cx="623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The use of </a:t>
            </a:r>
            <a:r>
              <a:rPr lang="fr-FR" b="1" dirty="0" err="1"/>
              <a:t>several</a:t>
            </a:r>
            <a:r>
              <a:rPr lang="fr-FR" dirty="0"/>
              <a:t> data sources </a:t>
            </a:r>
            <a:r>
              <a:rPr lang="fr-FR" b="1" dirty="0" err="1"/>
              <a:t>improves</a:t>
            </a:r>
            <a:r>
              <a:rPr lang="fr-FR" dirty="0"/>
              <a:t> the classification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4CA748DE-21BC-408A-A137-1ADFB3AE30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5286" y="3697450"/>
            <a:ext cx="2092779" cy="2181013"/>
          </a:xfrm>
          <a:prstGeom prst="flowChartConnector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9922F808-F942-462E-94AA-79D1A5DEE6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6123" y="1435367"/>
            <a:ext cx="2092780" cy="2181013"/>
          </a:xfrm>
          <a:prstGeom prst="flowChartConnector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7DBA4E08-9CFF-4644-A170-B89C2D5CE1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5471" y="2967660"/>
            <a:ext cx="2092780" cy="2181013"/>
          </a:xfrm>
          <a:prstGeom prst="ellipse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625D283-5CA9-4D41-B133-E270876EB4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819" y="1435367"/>
            <a:ext cx="2092780" cy="2235299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7399C868-78D7-4F7F-8695-250BA538CB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04819" y="1408583"/>
            <a:ext cx="2092780" cy="2181013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9F77A16-B4DE-401D-902D-EC88A8562B07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694F5FF-6B00-4FBE-8B18-423B18411B8F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State of the art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6174F95-3FF4-4CE1-AD9E-6D6D450B013E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2DA3492-CE2F-4670-8219-4E716047F08C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0A201DC-AAB9-491A-A765-9935F3E84E98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C9445B0-C904-416F-B3C7-B1F577C55785}"/>
              </a:ext>
            </a:extLst>
          </p:cNvPr>
          <p:cNvSpPr txBox="1"/>
          <p:nvPr/>
        </p:nvSpPr>
        <p:spPr>
          <a:xfrm rot="18512206">
            <a:off x="5812517" y="3102788"/>
            <a:ext cx="1013419" cy="30777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95080"/>
              </a:avLst>
            </a:prstTxWarp>
            <a:spAutoFit/>
          </a:bodyPr>
          <a:lstStyle/>
          <a:p>
            <a:pPr algn="ctr"/>
            <a:r>
              <a:rPr lang="fr-FR" sz="1100" dirty="0"/>
              <a:t>©BD Ortho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79C066E-570A-4FBB-B1AE-DA6081C7EEEB}"/>
              </a:ext>
            </a:extLst>
          </p:cNvPr>
          <p:cNvSpPr txBox="1"/>
          <p:nvPr/>
        </p:nvSpPr>
        <p:spPr>
          <a:xfrm rot="18512206">
            <a:off x="8055437" y="4608215"/>
            <a:ext cx="1013419" cy="30777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95080"/>
              </a:avLst>
            </a:prstTxWarp>
            <a:spAutoFit/>
          </a:bodyPr>
          <a:lstStyle/>
          <a:p>
            <a:pPr algn="ctr"/>
            <a:r>
              <a:rPr lang="fr-FR" sz="1100" dirty="0"/>
              <a:t>©OSM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96CB792-1C0F-4150-955A-1CC37BB1C5C7}"/>
              </a:ext>
            </a:extLst>
          </p:cNvPr>
          <p:cNvSpPr txBox="1"/>
          <p:nvPr/>
        </p:nvSpPr>
        <p:spPr>
          <a:xfrm rot="18120042">
            <a:off x="10382294" y="2970264"/>
            <a:ext cx="1013419" cy="30777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556306"/>
              </a:avLst>
            </a:prstTxWarp>
            <a:spAutoFit/>
          </a:bodyPr>
          <a:lstStyle/>
          <a:p>
            <a:pPr algn="ctr"/>
            <a:r>
              <a:rPr lang="fr-FR" sz="1100" dirty="0"/>
              <a:t>©BD TOPO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2355F42-0886-4754-84BA-5D44E42AEE32}"/>
              </a:ext>
            </a:extLst>
          </p:cNvPr>
          <p:cNvSpPr txBox="1"/>
          <p:nvPr/>
        </p:nvSpPr>
        <p:spPr>
          <a:xfrm rot="18120042">
            <a:off x="11253467" y="5276685"/>
            <a:ext cx="1013419" cy="30777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556306"/>
              </a:avLst>
            </a:prstTxWarp>
            <a:spAutoFit/>
          </a:bodyPr>
          <a:lstStyle/>
          <a:p>
            <a:pPr algn="ctr"/>
            <a:r>
              <a:rPr lang="fr-FR" sz="1100" dirty="0"/>
              <a:t>©CLC</a:t>
            </a:r>
          </a:p>
        </p:txBody>
      </p:sp>
    </p:spTree>
    <p:extLst>
      <p:ext uri="{BB962C8B-B14F-4D97-AF65-F5344CB8AC3E}">
        <p14:creationId xmlns:p14="http://schemas.microsoft.com/office/powerpoint/2010/main" val="238353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E6CDD1-5E22-44D0-9B99-15B8C1589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State of the art – LU classification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037F80-1B69-4F0F-A345-7FEA5F66CC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8EDB98-DAFD-4501-A144-A820F00530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BC98EE-94FA-4B26-91C0-EE5C652183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B12D96A-F16B-42A7-A9F2-8A0FAD911C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681" y="2920910"/>
            <a:ext cx="2362039" cy="219231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238F4EB-9BFA-4989-8F7E-24E7EA7C86A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169" y="2920910"/>
            <a:ext cx="2362039" cy="219231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468A83E-840D-4507-AC72-97B8F90DBA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297" y="2920910"/>
            <a:ext cx="2362039" cy="219231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366F048-6E52-438D-96A1-1D1C6AFE81E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" y="2920910"/>
            <a:ext cx="2362039" cy="219231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0D2DBC9-45E4-48D5-AB04-F450BC3BB18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553" y="2920910"/>
            <a:ext cx="2362039" cy="2192312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950D942-95A8-422F-B0E2-94EE681E03E0}"/>
              </a:ext>
            </a:extLst>
          </p:cNvPr>
          <p:cNvSpPr txBox="1"/>
          <p:nvPr/>
        </p:nvSpPr>
        <p:spPr>
          <a:xfrm>
            <a:off x="26426" y="5121534"/>
            <a:ext cx="2362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Administrative Zoning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2E85E09-0AA5-4AC1-B776-B105C9E70DB8}"/>
              </a:ext>
            </a:extLst>
          </p:cNvPr>
          <p:cNvSpPr txBox="1"/>
          <p:nvPr/>
        </p:nvSpPr>
        <p:spPr>
          <a:xfrm>
            <a:off x="2463554" y="5121534"/>
            <a:ext cx="2362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OSM </a:t>
            </a:r>
            <a:r>
              <a:rPr lang="fr-FR" dirty="0" err="1"/>
              <a:t>Landuse</a:t>
            </a:r>
            <a:r>
              <a:rPr lang="fr-FR" dirty="0"/>
              <a:t> </a:t>
            </a:r>
            <a:r>
              <a:rPr lang="fr-FR" dirty="0" err="1"/>
              <a:t>polygons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6148BDF-CB1B-4B3D-A4FF-4DA75524C7B1}"/>
              </a:ext>
            </a:extLst>
          </p:cNvPr>
          <p:cNvSpPr txBox="1"/>
          <p:nvPr/>
        </p:nvSpPr>
        <p:spPr>
          <a:xfrm>
            <a:off x="4900681" y="5121534"/>
            <a:ext cx="2362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Blocks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roads</a:t>
            </a:r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5FCE8D4-8682-4712-8C99-A1F787CB87C4}"/>
              </a:ext>
            </a:extLst>
          </p:cNvPr>
          <p:cNvSpPr txBox="1"/>
          <p:nvPr/>
        </p:nvSpPr>
        <p:spPr>
          <a:xfrm>
            <a:off x="7337808" y="5113222"/>
            <a:ext cx="2362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Raster </a:t>
            </a:r>
            <a:r>
              <a:rPr lang="fr-FR" dirty="0" err="1"/>
              <a:t>grids</a:t>
            </a:r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95F3C54-4492-495F-ADBE-05D8C83A6114}"/>
              </a:ext>
            </a:extLst>
          </p:cNvPr>
          <p:cNvSpPr txBox="1"/>
          <p:nvPr/>
        </p:nvSpPr>
        <p:spPr>
          <a:xfrm>
            <a:off x="9774934" y="5113222"/>
            <a:ext cx="2362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Existing</a:t>
            </a:r>
            <a:r>
              <a:rPr lang="fr-FR" dirty="0"/>
              <a:t> LU </a:t>
            </a:r>
            <a:r>
              <a:rPr lang="fr-FR" dirty="0" err="1"/>
              <a:t>maps</a:t>
            </a:r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C6BBB94-5D5E-4D5D-B71D-240142AE9C5F}"/>
              </a:ext>
            </a:extLst>
          </p:cNvPr>
          <p:cNvSpPr txBox="1"/>
          <p:nvPr/>
        </p:nvSpPr>
        <p:spPr>
          <a:xfrm>
            <a:off x="223935" y="1660849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Use of a </a:t>
            </a:r>
            <a:r>
              <a:rPr lang="fr-FR" b="1" dirty="0" err="1"/>
              <a:t>wide</a:t>
            </a:r>
            <a:r>
              <a:rPr lang="fr-FR" b="1" dirty="0"/>
              <a:t> </a:t>
            </a:r>
            <a:r>
              <a:rPr lang="fr-FR" b="1" dirty="0" err="1"/>
              <a:t>variety</a:t>
            </a:r>
            <a:r>
              <a:rPr lang="fr-FR" dirty="0"/>
              <a:t> of: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FD6DE64-15BA-4FE4-8B6B-B44997B2E3E1}"/>
              </a:ext>
            </a:extLst>
          </p:cNvPr>
          <p:cNvSpPr txBox="1"/>
          <p:nvPr/>
        </p:nvSpPr>
        <p:spPr>
          <a:xfrm>
            <a:off x="223935" y="2198943"/>
            <a:ext cx="6238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70AD47"/>
              </a:buClr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Data sources</a:t>
            </a:r>
          </a:p>
          <a:p>
            <a:pPr marL="285750" indent="-285750">
              <a:buClr>
                <a:srgbClr val="70AD47"/>
              </a:buClr>
              <a:buFont typeface="Wingdings" panose="05000000000000000000" pitchFamily="2" charset="2"/>
              <a:buChar char="Ø"/>
            </a:pPr>
            <a:r>
              <a:rPr lang="fr-FR" dirty="0"/>
              <a:t>Types of </a:t>
            </a:r>
            <a:r>
              <a:rPr lang="fr-FR" b="1" dirty="0"/>
              <a:t>mapping unit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2F9A7EE-9353-405C-B673-F048E58F44BD}"/>
              </a:ext>
            </a:extLst>
          </p:cNvPr>
          <p:cNvSpPr txBox="1"/>
          <p:nvPr/>
        </p:nvSpPr>
        <p:spPr>
          <a:xfrm>
            <a:off x="121920" y="5826034"/>
            <a:ext cx="2039389" cy="641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E3029E8-81F4-4298-A0A4-E0C3DE353236}"/>
              </a:ext>
            </a:extLst>
          </p:cNvPr>
          <p:cNvSpPr txBox="1"/>
          <p:nvPr/>
        </p:nvSpPr>
        <p:spPr>
          <a:xfrm>
            <a:off x="223935" y="5739288"/>
            <a:ext cx="1866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Vu et al. (</a:t>
            </a:r>
            <a:r>
              <a:rPr lang="fr-FR" sz="1400" dirty="0">
                <a:solidFill>
                  <a:srgbClr val="5757FF"/>
                </a:solidFill>
              </a:rPr>
              <a:t>2021</a:t>
            </a:r>
            <a:r>
              <a:rPr lang="fr-FR" sz="1400" dirty="0"/>
              <a:t>),</a:t>
            </a:r>
            <a:br>
              <a:rPr lang="fr-FR" sz="1400" dirty="0"/>
            </a:br>
            <a:r>
              <a:rPr lang="fr-FR" sz="1400" dirty="0"/>
              <a:t>Hu et al. (</a:t>
            </a:r>
            <a:r>
              <a:rPr lang="fr-FR" sz="1400" dirty="0">
                <a:solidFill>
                  <a:srgbClr val="5757FF"/>
                </a:solidFill>
              </a:rPr>
              <a:t>2023</a:t>
            </a:r>
            <a:r>
              <a:rPr lang="fr-FR" sz="1400" dirty="0"/>
              <a:t>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370E714-9215-40D4-BD70-4F89ED1F9190}"/>
              </a:ext>
            </a:extLst>
          </p:cNvPr>
          <p:cNvSpPr txBox="1"/>
          <p:nvPr/>
        </p:nvSpPr>
        <p:spPr>
          <a:xfrm>
            <a:off x="2648339" y="5739288"/>
            <a:ext cx="1866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R. Yang et al. (</a:t>
            </a:r>
            <a:r>
              <a:rPr lang="fr-FR" sz="1400" dirty="0">
                <a:solidFill>
                  <a:srgbClr val="5757FF"/>
                </a:solidFill>
              </a:rPr>
              <a:t>2025</a:t>
            </a:r>
            <a:r>
              <a:rPr lang="fr-FR" sz="1400" dirty="0"/>
              <a:t>), Srivastava et al. (</a:t>
            </a:r>
            <a:r>
              <a:rPr lang="fr-FR" sz="1400" dirty="0">
                <a:solidFill>
                  <a:srgbClr val="5757FF"/>
                </a:solidFill>
              </a:rPr>
              <a:t>2019</a:t>
            </a:r>
            <a:r>
              <a:rPr lang="fr-FR" sz="1400" dirty="0"/>
              <a:t>)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CFEFC11-9E68-402B-97CC-487C957A3E6F}"/>
              </a:ext>
            </a:extLst>
          </p:cNvPr>
          <p:cNvSpPr txBox="1"/>
          <p:nvPr/>
        </p:nvSpPr>
        <p:spPr>
          <a:xfrm>
            <a:off x="4900681" y="5389192"/>
            <a:ext cx="2362038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050" dirty="0"/>
              <a:t>Du et al. (</a:t>
            </a:r>
            <a:r>
              <a:rPr lang="fr-FR" sz="1050" dirty="0">
                <a:solidFill>
                  <a:srgbClr val="5757FF"/>
                </a:solidFill>
              </a:rPr>
              <a:t>2021</a:t>
            </a:r>
            <a:r>
              <a:rPr lang="fr-FR" sz="1050" dirty="0"/>
              <a:t>), Song et al. (</a:t>
            </a:r>
            <a:r>
              <a:rPr lang="fr-FR" sz="1050" dirty="0">
                <a:solidFill>
                  <a:srgbClr val="5757FF"/>
                </a:solidFill>
              </a:rPr>
              <a:t>2018</a:t>
            </a:r>
            <a:r>
              <a:rPr lang="fr-FR" sz="1050" dirty="0"/>
              <a:t>), Wang et al. (</a:t>
            </a:r>
            <a:r>
              <a:rPr lang="fr-FR" sz="1050" dirty="0">
                <a:solidFill>
                  <a:srgbClr val="5757FF"/>
                </a:solidFill>
              </a:rPr>
              <a:t>2023</a:t>
            </a:r>
            <a:r>
              <a:rPr lang="fr-FR" sz="1050" dirty="0"/>
              <a:t>), Sun et al. (</a:t>
            </a:r>
            <a:r>
              <a:rPr lang="fr-FR" sz="1050" dirty="0">
                <a:solidFill>
                  <a:srgbClr val="5757FF"/>
                </a:solidFill>
              </a:rPr>
              <a:t>2023</a:t>
            </a:r>
            <a:r>
              <a:rPr lang="fr-FR" sz="1050" dirty="0"/>
              <a:t>), Wu et al. (</a:t>
            </a:r>
            <a:r>
              <a:rPr lang="fr-FR" sz="1050" dirty="0">
                <a:solidFill>
                  <a:srgbClr val="5757FF"/>
                </a:solidFill>
              </a:rPr>
              <a:t>2023</a:t>
            </a:r>
            <a:r>
              <a:rPr lang="fr-FR" sz="1050" dirty="0"/>
              <a:t>), Zhang et al. (</a:t>
            </a:r>
            <a:r>
              <a:rPr lang="fr-FR" sz="1050" dirty="0">
                <a:solidFill>
                  <a:srgbClr val="5757FF"/>
                </a:solidFill>
              </a:rPr>
              <a:t>2017</a:t>
            </a:r>
            <a:r>
              <a:rPr lang="fr-FR" sz="1050" dirty="0"/>
              <a:t>), Feng et al. (</a:t>
            </a:r>
            <a:r>
              <a:rPr lang="fr-FR" sz="1050" dirty="0">
                <a:solidFill>
                  <a:srgbClr val="5757FF"/>
                </a:solidFill>
              </a:rPr>
              <a:t>2023</a:t>
            </a:r>
            <a:r>
              <a:rPr lang="fr-FR" sz="1050" dirty="0"/>
              <a:t>), He et al. (</a:t>
            </a:r>
            <a:r>
              <a:rPr lang="fr-FR" sz="1050" dirty="0">
                <a:solidFill>
                  <a:srgbClr val="5757FF"/>
                </a:solidFill>
              </a:rPr>
              <a:t>2021</a:t>
            </a:r>
            <a:r>
              <a:rPr lang="fr-FR" sz="1050" dirty="0"/>
              <a:t>), Qin et al. (</a:t>
            </a:r>
            <a:r>
              <a:rPr lang="fr-FR" sz="1050" dirty="0">
                <a:solidFill>
                  <a:srgbClr val="5757FF"/>
                </a:solidFill>
              </a:rPr>
              <a:t>2022</a:t>
            </a:r>
            <a:r>
              <a:rPr lang="fr-FR" sz="1050" dirty="0"/>
              <a:t>), Su et al. (</a:t>
            </a:r>
            <a:r>
              <a:rPr lang="fr-FR" sz="1050" dirty="0">
                <a:solidFill>
                  <a:srgbClr val="5757FF"/>
                </a:solidFill>
              </a:rPr>
              <a:t>2023</a:t>
            </a:r>
            <a:r>
              <a:rPr lang="fr-FR" sz="1050" dirty="0"/>
              <a:t>), Yang et al. (</a:t>
            </a:r>
            <a:r>
              <a:rPr lang="fr-FR" sz="1050" dirty="0">
                <a:solidFill>
                  <a:srgbClr val="5757FF"/>
                </a:solidFill>
              </a:rPr>
              <a:t>2023</a:t>
            </a:r>
            <a:r>
              <a:rPr lang="fr-FR" sz="1050" dirty="0"/>
              <a:t>), Li et al. (</a:t>
            </a:r>
            <a:r>
              <a:rPr lang="fr-FR" sz="1050" dirty="0">
                <a:solidFill>
                  <a:srgbClr val="5757FF"/>
                </a:solidFill>
              </a:rPr>
              <a:t>2023</a:t>
            </a:r>
            <a:r>
              <a:rPr lang="fr-FR" sz="1050" dirty="0"/>
              <a:t>), </a:t>
            </a:r>
            <a:r>
              <a:rPr lang="fr-FR" sz="1050" dirty="0" err="1"/>
              <a:t>Mawuenyegah</a:t>
            </a:r>
            <a:r>
              <a:rPr lang="fr-FR" sz="1050" dirty="0"/>
              <a:t> et al. (</a:t>
            </a:r>
            <a:r>
              <a:rPr lang="fr-FR" sz="1050" dirty="0">
                <a:solidFill>
                  <a:srgbClr val="5757FF"/>
                </a:solidFill>
              </a:rPr>
              <a:t>2022</a:t>
            </a:r>
            <a:r>
              <a:rPr lang="fr-FR" sz="1050" dirty="0"/>
              <a:t>)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E6F908E-BA65-4DCA-855C-91605460581E}"/>
              </a:ext>
            </a:extLst>
          </p:cNvPr>
          <p:cNvSpPr txBox="1"/>
          <p:nvPr/>
        </p:nvSpPr>
        <p:spPr>
          <a:xfrm>
            <a:off x="7502397" y="5631566"/>
            <a:ext cx="20455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C. Cao et al. (</a:t>
            </a:r>
            <a:r>
              <a:rPr lang="fr-FR" sz="1400" dirty="0">
                <a:solidFill>
                  <a:srgbClr val="5757FF"/>
                </a:solidFill>
              </a:rPr>
              <a:t>2019</a:t>
            </a:r>
            <a:r>
              <a:rPr lang="fr-FR" sz="1400" dirty="0"/>
              <a:t>), Liu et al. (</a:t>
            </a:r>
            <a:r>
              <a:rPr lang="fr-FR" sz="1400" dirty="0">
                <a:solidFill>
                  <a:srgbClr val="5757FF"/>
                </a:solidFill>
              </a:rPr>
              <a:t>2022</a:t>
            </a:r>
            <a:r>
              <a:rPr lang="fr-FR" sz="1400" dirty="0"/>
              <a:t>), R. Cao et al. (</a:t>
            </a:r>
            <a:r>
              <a:rPr lang="fr-FR" sz="1400" dirty="0">
                <a:solidFill>
                  <a:srgbClr val="5757FF"/>
                </a:solidFill>
              </a:rPr>
              <a:t>2018</a:t>
            </a:r>
            <a:r>
              <a:rPr lang="fr-FR" sz="1400" dirty="0"/>
              <a:t>), Pei et al. (</a:t>
            </a:r>
            <a:r>
              <a:rPr lang="fr-FR" sz="1400" dirty="0">
                <a:solidFill>
                  <a:srgbClr val="5757FF"/>
                </a:solidFill>
              </a:rPr>
              <a:t>2014</a:t>
            </a:r>
            <a:r>
              <a:rPr lang="fr-FR" sz="1400" dirty="0"/>
              <a:t>)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C402975-A96E-4A86-BF0B-05F245E8B22A}"/>
              </a:ext>
            </a:extLst>
          </p:cNvPr>
          <p:cNvSpPr txBox="1"/>
          <p:nvPr/>
        </p:nvSpPr>
        <p:spPr>
          <a:xfrm>
            <a:off x="10029255" y="5739288"/>
            <a:ext cx="1866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G. Zhu et al. (</a:t>
            </a:r>
            <a:r>
              <a:rPr lang="fr-FR" sz="1400" dirty="0">
                <a:solidFill>
                  <a:srgbClr val="5757FF"/>
                </a:solidFill>
              </a:rPr>
              <a:t>2025</a:t>
            </a:r>
            <a:r>
              <a:rPr lang="fr-FR" sz="1400" dirty="0"/>
              <a:t>),</a:t>
            </a:r>
            <a:br>
              <a:rPr lang="fr-FR" sz="1400" dirty="0"/>
            </a:br>
            <a:r>
              <a:rPr lang="fr-FR" sz="1400" dirty="0"/>
              <a:t> Xu et al. (</a:t>
            </a:r>
            <a:r>
              <a:rPr lang="fr-FR" sz="1400" dirty="0">
                <a:solidFill>
                  <a:srgbClr val="5757FF"/>
                </a:solidFill>
              </a:rPr>
              <a:t>2023</a:t>
            </a:r>
            <a:r>
              <a:rPr lang="fr-FR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68168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>
            <a:extLst>
              <a:ext uri="{FF2B5EF4-FFF2-40B4-BE49-F238E27FC236}">
                <a16:creationId xmlns:a16="http://schemas.microsoft.com/office/drawing/2014/main" id="{E05D72F5-B52D-419D-B9C3-00B8DF5A1D99}"/>
              </a:ext>
            </a:extLst>
          </p:cNvPr>
          <p:cNvSpPr txBox="1"/>
          <p:nvPr/>
        </p:nvSpPr>
        <p:spPr>
          <a:xfrm>
            <a:off x="223935" y="4406364"/>
            <a:ext cx="11968065" cy="1477328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lvl="2"/>
            <a:r>
              <a:rPr lang="fr-FR" dirty="0"/>
              <a:t>⊝ Clusters not </a:t>
            </a:r>
            <a:r>
              <a:rPr lang="fr-FR" dirty="0" err="1"/>
              <a:t>guaranteed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meaningful</a:t>
            </a:r>
            <a:r>
              <a:rPr lang="fr-FR" dirty="0"/>
              <a:t> LU classes </a:t>
            </a:r>
            <a:r>
              <a:rPr lang="fr-FR" dirty="0" err="1"/>
              <a:t>nor</a:t>
            </a:r>
            <a:r>
              <a:rPr lang="fr-FR" dirty="0"/>
              <a:t> to </a:t>
            </a:r>
            <a:r>
              <a:rPr lang="fr-FR" dirty="0" err="1"/>
              <a:t>align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existing</a:t>
            </a:r>
            <a:r>
              <a:rPr lang="fr-FR" dirty="0"/>
              <a:t> LU nomenclatures</a:t>
            </a:r>
            <a:br>
              <a:rPr lang="fr-FR" dirty="0"/>
            </a:br>
            <a:br>
              <a:rPr lang="fr-FR" dirty="0"/>
            </a:br>
            <a:br>
              <a:rPr lang="fr-FR" dirty="0"/>
            </a:br>
            <a:endParaRPr lang="fr-FR" b="1" dirty="0"/>
          </a:p>
          <a:p>
            <a:pPr lvl="2"/>
            <a:r>
              <a:rPr lang="fr-FR" dirty="0"/>
              <a:t>⊕︀ No </a:t>
            </a:r>
            <a:r>
              <a:rPr lang="fr-FR" dirty="0" err="1"/>
              <a:t>need</a:t>
            </a:r>
            <a:r>
              <a:rPr lang="fr-FR" dirty="0"/>
              <a:t> for training </a:t>
            </a:r>
            <a:r>
              <a:rPr lang="fr-FR" dirty="0" err="1"/>
              <a:t>datasets</a:t>
            </a:r>
            <a:endParaRPr lang="fr-FR" dirty="0"/>
          </a:p>
          <a:p>
            <a:pPr lvl="2"/>
            <a:r>
              <a:rPr lang="fr-FR" dirty="0"/>
              <a:t>⊕︀ Able to </a:t>
            </a:r>
            <a:r>
              <a:rPr lang="fr-FR" dirty="0" err="1"/>
              <a:t>handle</a:t>
            </a:r>
            <a:r>
              <a:rPr lang="fr-FR" dirty="0"/>
              <a:t> multiple sources</a:t>
            </a:r>
          </a:p>
          <a:p>
            <a:pPr marL="1200150" lvl="2" indent="-285750">
              <a:buFont typeface="Calibri" panose="020F0502020204030204" pitchFamily="34" charset="0"/>
              <a:buChar char="+"/>
            </a:pPr>
            <a:endParaRPr lang="fr-FR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E67A0F6-9567-499B-BC16-116EBDC6ED6F}"/>
              </a:ext>
            </a:extLst>
          </p:cNvPr>
          <p:cNvSpPr txBox="1"/>
          <p:nvPr/>
        </p:nvSpPr>
        <p:spPr>
          <a:xfrm>
            <a:off x="204330" y="3307008"/>
            <a:ext cx="11968065" cy="1200329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lvl="2"/>
            <a:r>
              <a:rPr lang="fr-FR" dirty="0"/>
              <a:t>⊝ </a:t>
            </a:r>
            <a:r>
              <a:rPr lang="fr-FR" dirty="0" err="1"/>
              <a:t>Requires</a:t>
            </a:r>
            <a:r>
              <a:rPr lang="fr-FR" dirty="0"/>
              <a:t> expert </a:t>
            </a:r>
            <a:r>
              <a:rPr lang="fr-FR" dirty="0" err="1"/>
              <a:t>knowledge</a:t>
            </a:r>
            <a:endParaRPr lang="fr-FR" dirty="0"/>
          </a:p>
          <a:p>
            <a:pPr lvl="2"/>
            <a:r>
              <a:rPr lang="fr-FR" dirty="0"/>
              <a:t>⊝ </a:t>
            </a:r>
            <a:r>
              <a:rPr lang="fr-FR" dirty="0" err="1"/>
              <a:t>Difficult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several</a:t>
            </a:r>
            <a:r>
              <a:rPr lang="fr-FR" dirty="0"/>
              <a:t> data sources</a:t>
            </a:r>
            <a:br>
              <a:rPr lang="fr-FR" dirty="0"/>
            </a:br>
            <a:br>
              <a:rPr lang="fr-FR" dirty="0"/>
            </a:br>
            <a:endParaRPr lang="fr-FR" b="1" dirty="0"/>
          </a:p>
          <a:p>
            <a:pPr lvl="2"/>
            <a:r>
              <a:rPr lang="fr-FR" dirty="0"/>
              <a:t>⊕︀ No </a:t>
            </a:r>
            <a:r>
              <a:rPr lang="fr-FR" dirty="0" err="1"/>
              <a:t>need</a:t>
            </a:r>
            <a:r>
              <a:rPr lang="fr-FR" dirty="0"/>
              <a:t> for training </a:t>
            </a:r>
            <a:r>
              <a:rPr lang="fr-FR" dirty="0" err="1"/>
              <a:t>datasets</a:t>
            </a:r>
            <a:endParaRPr lang="fr-FR" dirty="0"/>
          </a:p>
          <a:p>
            <a:pPr lvl="2"/>
            <a:r>
              <a:rPr lang="fr-FR" dirty="0"/>
              <a:t>⊕︀ Explicit </a:t>
            </a:r>
            <a:r>
              <a:rPr lang="fr-FR" dirty="0" err="1"/>
              <a:t>relationships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data sources and output classification</a:t>
            </a:r>
          </a:p>
          <a:p>
            <a:pPr marL="1200150" lvl="2" indent="-285750">
              <a:buFont typeface="Calibri" panose="020F0502020204030204" pitchFamily="34" charset="0"/>
              <a:buChar char="+"/>
            </a:pP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DE6CDD1-5E22-44D0-9B99-15B8C1589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State of the art – LU classification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037F80-1B69-4F0F-A345-7FEA5F66CC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8EDB98-DAFD-4501-A144-A820F00530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BC98EE-94FA-4B26-91C0-EE5C652183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C6BBB94-5D5E-4D5D-B71D-240142AE9C5F}"/>
              </a:ext>
            </a:extLst>
          </p:cNvPr>
          <p:cNvSpPr txBox="1"/>
          <p:nvPr/>
        </p:nvSpPr>
        <p:spPr>
          <a:xfrm>
            <a:off x="223935" y="1660849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Use of a </a:t>
            </a:r>
            <a:r>
              <a:rPr lang="fr-FR" b="1" dirty="0" err="1"/>
              <a:t>wide</a:t>
            </a:r>
            <a:r>
              <a:rPr lang="fr-FR" b="1" dirty="0"/>
              <a:t> </a:t>
            </a:r>
            <a:r>
              <a:rPr lang="fr-FR" b="1" dirty="0" err="1"/>
              <a:t>variety</a:t>
            </a:r>
            <a:r>
              <a:rPr lang="fr-FR" dirty="0"/>
              <a:t> of: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E4CD96D-6D6C-45DD-8DBD-39BEA0ABECDB}"/>
              </a:ext>
            </a:extLst>
          </p:cNvPr>
          <p:cNvSpPr txBox="1"/>
          <p:nvPr/>
        </p:nvSpPr>
        <p:spPr>
          <a:xfrm>
            <a:off x="223935" y="5798103"/>
            <a:ext cx="11968065" cy="1477328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lvl="2"/>
            <a:r>
              <a:rPr lang="fr-FR" dirty="0"/>
              <a:t>⊝ </a:t>
            </a:r>
            <a:r>
              <a:rPr lang="fr-FR" dirty="0" err="1"/>
              <a:t>Requires</a:t>
            </a:r>
            <a:r>
              <a:rPr lang="fr-FR" dirty="0"/>
              <a:t> high </a:t>
            </a:r>
            <a:r>
              <a:rPr lang="fr-FR" dirty="0" err="1"/>
              <a:t>quality</a:t>
            </a:r>
            <a:r>
              <a:rPr lang="fr-FR" dirty="0"/>
              <a:t> training </a:t>
            </a:r>
            <a:r>
              <a:rPr lang="fr-FR" dirty="0" err="1"/>
              <a:t>datasets</a:t>
            </a: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endParaRPr lang="fr-FR" b="1" dirty="0"/>
          </a:p>
          <a:p>
            <a:pPr lvl="2"/>
            <a:r>
              <a:rPr lang="fr-FR" dirty="0"/>
              <a:t>⊕︀ </a:t>
            </a:r>
            <a:r>
              <a:rPr lang="fr-FR" dirty="0" err="1"/>
              <a:t>Aligned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given</a:t>
            </a:r>
            <a:r>
              <a:rPr lang="fr-FR" dirty="0"/>
              <a:t> LU nomenclature</a:t>
            </a:r>
          </a:p>
          <a:p>
            <a:pPr lvl="2"/>
            <a:r>
              <a:rPr lang="fr-FR" dirty="0"/>
              <a:t>⊕︀ Able to </a:t>
            </a:r>
            <a:r>
              <a:rPr lang="fr-FR" dirty="0" err="1"/>
              <a:t>handle</a:t>
            </a:r>
            <a:r>
              <a:rPr lang="fr-FR" dirty="0"/>
              <a:t> multiple sources</a:t>
            </a:r>
          </a:p>
          <a:p>
            <a:pPr marL="1200150" lvl="2" indent="-285750">
              <a:buFont typeface="Calibri" panose="020F0502020204030204" pitchFamily="34" charset="0"/>
              <a:buChar char="+"/>
            </a:pP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C752F47-955C-47E5-9509-41CCC2CD10A8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2391988-BDF2-4953-8537-75FD8423FEFE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State of the art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E1EE2BE-F92E-4554-AACA-01338F668B1C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9AEDAC2-D4D5-409E-BBA6-3DAECAAF5C72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BA461A5-FCB9-4D01-9D8B-6193F71B5B51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FD6DE64-15BA-4FE4-8B6B-B44997B2E3E1}"/>
              </a:ext>
            </a:extLst>
          </p:cNvPr>
          <p:cNvSpPr txBox="1"/>
          <p:nvPr/>
        </p:nvSpPr>
        <p:spPr>
          <a:xfrm>
            <a:off x="204330" y="2198943"/>
            <a:ext cx="11968065" cy="3785652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285750" indent="-285750">
              <a:buClr>
                <a:srgbClr val="70AD47"/>
              </a:buClr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Data sources</a:t>
            </a:r>
          </a:p>
          <a:p>
            <a:pPr marL="285750" indent="-285750">
              <a:buClr>
                <a:srgbClr val="70AD47"/>
              </a:buClr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Types of mapping unit</a:t>
            </a:r>
          </a:p>
          <a:p>
            <a:pPr marL="285750" indent="-285750">
              <a:buClr>
                <a:srgbClr val="70AD47"/>
              </a:buClr>
              <a:buFont typeface="Wingdings" panose="05000000000000000000" pitchFamily="2" charset="2"/>
              <a:buChar char="Ø"/>
            </a:pPr>
            <a:r>
              <a:rPr lang="fr-FR" b="1" dirty="0"/>
              <a:t>Classification </a:t>
            </a:r>
            <a:r>
              <a:rPr lang="fr-FR" b="1" dirty="0" err="1"/>
              <a:t>methods</a:t>
            </a:r>
            <a:r>
              <a:rPr lang="fr-FR" b="1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/>
              <a:t>Rule-</a:t>
            </a:r>
            <a:r>
              <a:rPr lang="fr-FR" b="1" dirty="0" err="1"/>
              <a:t>based</a:t>
            </a:r>
            <a:r>
              <a:rPr lang="fr-FR" dirty="0"/>
              <a:t> </a:t>
            </a:r>
            <a:r>
              <a:rPr lang="fr-FR" dirty="0" err="1"/>
              <a:t>approaches</a:t>
            </a:r>
            <a:r>
              <a:rPr lang="fr-FR" dirty="0"/>
              <a:t>: </a:t>
            </a:r>
            <a:r>
              <a:rPr lang="fr-FR" sz="1400" dirty="0" err="1"/>
              <a:t>Jokar</a:t>
            </a:r>
            <a:r>
              <a:rPr lang="fr-FR" sz="1400" dirty="0"/>
              <a:t> </a:t>
            </a:r>
            <a:r>
              <a:rPr lang="fr-FR" sz="1400" dirty="0" err="1"/>
              <a:t>Arsanjani</a:t>
            </a:r>
            <a:r>
              <a:rPr lang="fr-FR" sz="1400" dirty="0"/>
              <a:t> et al. (</a:t>
            </a:r>
            <a:r>
              <a:rPr lang="fr-FR" sz="1400" dirty="0">
                <a:solidFill>
                  <a:srgbClr val="5757FF"/>
                </a:solidFill>
              </a:rPr>
              <a:t>2013</a:t>
            </a:r>
            <a:r>
              <a:rPr lang="fr-FR" sz="1400" dirty="0"/>
              <a:t>), Fonte et al. </a:t>
            </a:r>
            <a:r>
              <a:rPr lang="fr-FR" sz="1400" dirty="0">
                <a:solidFill>
                  <a:srgbClr val="5757FF"/>
                </a:solidFill>
              </a:rPr>
              <a:t>2018</a:t>
            </a:r>
            <a:r>
              <a:rPr lang="fr-FR" sz="1400" dirty="0"/>
              <a:t>), Song et al. (</a:t>
            </a:r>
            <a:r>
              <a:rPr lang="fr-FR" sz="1400" dirty="0">
                <a:solidFill>
                  <a:srgbClr val="5757FF"/>
                </a:solidFill>
              </a:rPr>
              <a:t>2018</a:t>
            </a:r>
            <a:r>
              <a:rPr lang="fr-FR" sz="1400" dirty="0"/>
              <a:t>), Vu et al. (</a:t>
            </a:r>
            <a:r>
              <a:rPr lang="fr-FR" sz="1400" dirty="0">
                <a:solidFill>
                  <a:srgbClr val="5757FF"/>
                </a:solidFill>
              </a:rPr>
              <a:t>2021</a:t>
            </a:r>
            <a:r>
              <a:rPr lang="fr-FR" sz="1400" dirty="0"/>
              <a:t>), Feng et al. (</a:t>
            </a:r>
            <a:r>
              <a:rPr lang="fr-FR" sz="1400" dirty="0">
                <a:solidFill>
                  <a:srgbClr val="5757FF"/>
                </a:solidFill>
              </a:rPr>
              <a:t>2023</a:t>
            </a:r>
            <a:r>
              <a:rPr lang="fr-FR" sz="1400" dirty="0"/>
              <a:t>)</a:t>
            </a:r>
            <a:r>
              <a:rPr lang="fr-FR" dirty="0"/>
              <a:t> </a:t>
            </a:r>
            <a:br>
              <a:rPr lang="fr-FR" dirty="0"/>
            </a:b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 err="1"/>
              <a:t>Unsupervised</a:t>
            </a:r>
            <a:r>
              <a:rPr lang="fr-FR" dirty="0"/>
              <a:t> classification (K-</a:t>
            </a:r>
            <a:r>
              <a:rPr lang="fr-FR" dirty="0" err="1"/>
              <a:t>means</a:t>
            </a:r>
            <a:r>
              <a:rPr lang="fr-FR" dirty="0"/>
              <a:t>, </a:t>
            </a:r>
            <a:r>
              <a:rPr lang="fr-FR" dirty="0" err="1"/>
              <a:t>fuzzy</a:t>
            </a:r>
            <a:r>
              <a:rPr lang="fr-FR" dirty="0"/>
              <a:t> C-</a:t>
            </a:r>
            <a:r>
              <a:rPr lang="fr-FR" dirty="0" err="1"/>
              <a:t>means</a:t>
            </a:r>
            <a:r>
              <a:rPr lang="fr-FR" dirty="0"/>
              <a:t>):</a:t>
            </a:r>
            <a:r>
              <a:rPr lang="fr-FR" sz="1400" dirty="0"/>
              <a:t> Pei et al. (</a:t>
            </a:r>
            <a:r>
              <a:rPr lang="fr-FR" sz="1400" dirty="0">
                <a:solidFill>
                  <a:srgbClr val="5757FF"/>
                </a:solidFill>
              </a:rPr>
              <a:t>2014</a:t>
            </a:r>
            <a:r>
              <a:rPr lang="fr-FR" sz="1400" dirty="0"/>
              <a:t>), Hu et al. (</a:t>
            </a:r>
            <a:r>
              <a:rPr lang="fr-FR" sz="1400" dirty="0">
                <a:solidFill>
                  <a:srgbClr val="5757FF"/>
                </a:solidFill>
              </a:rPr>
              <a:t>2023</a:t>
            </a:r>
            <a:r>
              <a:rPr lang="fr-FR" sz="1400" dirty="0"/>
              <a:t>), Xu et al. (</a:t>
            </a:r>
            <a:r>
              <a:rPr lang="fr-FR" sz="1400" dirty="0">
                <a:solidFill>
                  <a:srgbClr val="5757FF"/>
                </a:solidFill>
              </a:rPr>
              <a:t>2023</a:t>
            </a:r>
            <a:r>
              <a:rPr lang="fr-FR" sz="1400" dirty="0"/>
              <a:t>)</a:t>
            </a: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 err="1"/>
              <a:t>Supervised</a:t>
            </a:r>
            <a:r>
              <a:rPr lang="fr-FR" dirty="0"/>
              <a:t> classification (SVM, RF, GB, CNN, GNN, Transformers): </a:t>
            </a:r>
            <a:r>
              <a:rPr lang="fr-FR" sz="1100" dirty="0"/>
              <a:t>Pan et al. (</a:t>
            </a:r>
            <a:r>
              <a:rPr lang="fr-FR" sz="1100" dirty="0">
                <a:solidFill>
                  <a:srgbClr val="5757FF"/>
                </a:solidFill>
              </a:rPr>
              <a:t>2013</a:t>
            </a:r>
            <a:r>
              <a:rPr lang="fr-FR" sz="1100" dirty="0"/>
              <a:t>),  Zhang et al. (</a:t>
            </a:r>
            <a:r>
              <a:rPr lang="fr-FR" sz="1100" dirty="0">
                <a:solidFill>
                  <a:srgbClr val="5757FF"/>
                </a:solidFill>
              </a:rPr>
              <a:t>2017</a:t>
            </a:r>
            <a:r>
              <a:rPr lang="fr-FR" sz="1100" dirty="0"/>
              <a:t>), R. Cao et al. (</a:t>
            </a:r>
            <a:r>
              <a:rPr lang="fr-FR" sz="1100" dirty="0">
                <a:solidFill>
                  <a:srgbClr val="5757FF"/>
                </a:solidFill>
              </a:rPr>
              <a:t>2018</a:t>
            </a:r>
            <a:r>
              <a:rPr lang="fr-FR" sz="1100" dirty="0"/>
              <a:t>), Srivastava et al., C. Cao et al., Zhu et al. (</a:t>
            </a:r>
            <a:r>
              <a:rPr lang="fr-FR" sz="1100" dirty="0">
                <a:solidFill>
                  <a:srgbClr val="5757FF"/>
                </a:solidFill>
              </a:rPr>
              <a:t>2019</a:t>
            </a:r>
            <a:r>
              <a:rPr lang="fr-FR" sz="1100" dirty="0"/>
              <a:t>), Mao et al. (</a:t>
            </a:r>
            <a:r>
              <a:rPr lang="fr-FR" sz="1100" dirty="0">
                <a:solidFill>
                  <a:srgbClr val="5757FF"/>
                </a:solidFill>
              </a:rPr>
              <a:t>2020</a:t>
            </a:r>
            <a:r>
              <a:rPr lang="fr-FR" sz="1100" dirty="0"/>
              <a:t>), Meng et al., Du et al., He et al. (</a:t>
            </a:r>
            <a:r>
              <a:rPr lang="fr-FR" sz="1100" dirty="0">
                <a:solidFill>
                  <a:srgbClr val="5757FF"/>
                </a:solidFill>
              </a:rPr>
              <a:t>2021</a:t>
            </a:r>
            <a:r>
              <a:rPr lang="fr-FR" sz="1100" dirty="0"/>
              <a:t>), Deng et al., </a:t>
            </a:r>
            <a:r>
              <a:rPr lang="fr-FR" sz="1100" dirty="0" err="1"/>
              <a:t>Mawuenyegah</a:t>
            </a:r>
            <a:r>
              <a:rPr lang="fr-FR" sz="1100" dirty="0"/>
              <a:t> et al., Qin et al., Zheng et al., Liu et al. (</a:t>
            </a:r>
            <a:r>
              <a:rPr lang="fr-FR" sz="1100" dirty="0">
                <a:solidFill>
                  <a:srgbClr val="5757FF"/>
                </a:solidFill>
              </a:rPr>
              <a:t>2022</a:t>
            </a:r>
            <a:r>
              <a:rPr lang="fr-FR" sz="1100" dirty="0"/>
              <a:t>), Wang et al., Sun et al., Wu et al., Su et al., Yang et al., Li et al. , Xu et al., Huang et al., Zhang et al. (</a:t>
            </a:r>
            <a:r>
              <a:rPr lang="fr-FR" sz="1100" dirty="0">
                <a:solidFill>
                  <a:srgbClr val="5757FF"/>
                </a:solidFill>
              </a:rPr>
              <a:t>2023</a:t>
            </a:r>
            <a:r>
              <a:rPr lang="fr-FR" sz="1100" dirty="0"/>
              <a:t>), </a:t>
            </a:r>
            <a:r>
              <a:rPr lang="fr-FR" sz="1100" dirty="0" err="1"/>
              <a:t>Lv</a:t>
            </a:r>
            <a:r>
              <a:rPr lang="fr-FR" sz="1100" dirty="0"/>
              <a:t> et al., Yang et al., Zhu et al. (</a:t>
            </a:r>
            <a:r>
              <a:rPr lang="fr-FR" sz="1100" dirty="0">
                <a:solidFill>
                  <a:srgbClr val="5757FF"/>
                </a:solidFill>
              </a:rPr>
              <a:t>2025</a:t>
            </a:r>
            <a:r>
              <a:rPr lang="fr-FR" sz="1100" dirty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577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E5C6F6-C539-4540-B84C-A0859FA02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Research</a:t>
            </a:r>
            <a:r>
              <a:rPr lang="fr-FR" dirty="0"/>
              <a:t> questions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F229A454-8D6D-4F62-B88A-5E92F8EEB1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1310441"/>
              </p:ext>
            </p:extLst>
          </p:nvPr>
        </p:nvGraphicFramePr>
        <p:xfrm>
          <a:off x="838200" y="161760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43550F-EFBB-46C8-89E8-5FF4F04DA2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1C359D-5489-459E-B5BD-F41AF24568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5D54E9-FEBC-4E6E-A85A-1D8A59E8B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370549C-F378-418A-B103-A5990DA44CA8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12651E5-4AC3-4300-B07A-4E7F832062C5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State of the art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7E8FB0D-CDC1-4A1F-B740-24195108D3CC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141D29A-8970-42A1-99C5-4989AAAA5050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EF20BA1-241D-4C8D-A7DF-2B0FCFF016AD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494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56AC58-609C-4281-8422-9ACEAFDFF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Positionning</a:t>
            </a:r>
            <a:endParaRPr lang="fr-FR" dirty="0"/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23C35797-1BFC-473C-BB47-CC6C2F35EE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298986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5CDB62-8528-4CBF-8A9A-CC259FD1EEC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A910BE-798F-4D05-975F-78AF9D67BB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841A27-D9FA-44B6-A213-F82DD0A03C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B19EADD-BB4A-4B64-9E07-1496BF5A6927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789186B-D936-4E34-A75B-9901CA284DA7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State of the art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0E41055-3725-4AE3-8F03-5902E01EE291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951365F-14C8-4A7F-9F13-A21824BBA536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FEAA67B-807B-4C96-A896-3DA9E45B3988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359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081373-4C10-4A33-B89A-BEF844F58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8523F7CA-0D56-40E2-86FB-F7C5571F1A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93C193-B3C7-4B39-ADA7-94EB80440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7055"/>
            <a:ext cx="2743200" cy="290945"/>
          </a:xfrm>
        </p:spPr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1BF9F1-6A0D-4A1E-9366-FDD56E1BF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1309" y="6558743"/>
            <a:ext cx="8054109" cy="299257"/>
          </a:xfrm>
        </p:spPr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EA5C1F-F73B-4D93-ACA6-B26801609D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8743"/>
            <a:ext cx="2743200" cy="299257"/>
          </a:xfrm>
        </p:spPr>
        <p:txBody>
          <a:bodyPr/>
          <a:lstStyle/>
          <a:p>
            <a:fld id="{66E9EA01-CEB4-4B8A-8E85-27B45B45EEF7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138EFD7-680B-4D68-B924-94D0109AE48D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7944537-1E6D-4314-870E-63BB559C3184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EBCB525-CC07-4F64-B626-68F97BE51158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B5094A0-E2CC-4A67-8A00-570B49738651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88DBB1B-1E5A-446B-B30E-02AA13737609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5019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11E9838F-64BA-4055-B426-E57CEC67A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LU classification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271618F-01DE-43A3-9F17-B48AE563A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3600" b="1" dirty="0" err="1"/>
              <a:t>Methodology</a:t>
            </a:r>
            <a:endParaRPr lang="fr-FR" b="1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1C9A68-2827-45A7-B276-752E758468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103C091-7890-4F5E-928E-88351396F9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9DE243-22BE-412C-BED5-C1DBA61B1D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D56099C-2A47-4362-9E67-50F343523032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BB4AE2A-0306-4558-98EE-D6931EBDFD07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811EBB6-0CE0-4E2E-921A-81B0D80DAA40}"/>
              </a:ext>
            </a:extLst>
          </p:cNvPr>
          <p:cNvSpPr txBox="1"/>
          <p:nvPr/>
        </p:nvSpPr>
        <p:spPr>
          <a:xfrm>
            <a:off x="4567305" y="-35603"/>
            <a:ext cx="17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classification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A434CD1-479A-426F-B0CF-67630534D51D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E810661-FEC1-4998-BC52-5A4D1F8E12C7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42230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4FEEA7-8713-4CEF-B0E7-E1C8E2F38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General LU classification workflow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FA0F64-B308-4FA1-AFBD-F1A083B443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71FD84-0D04-433F-95B4-4D311A0040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3EA507-B8A7-4101-A879-6D3BC21DF4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22" name="AutoShape 4">
            <a:extLst>
              <a:ext uri="{FF2B5EF4-FFF2-40B4-BE49-F238E27FC236}">
                <a16:creationId xmlns:a16="http://schemas.microsoft.com/office/drawing/2014/main" id="{8DC9CCD8-8DA3-46B6-8AEE-5B5D69E66D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76663" y="2366963"/>
            <a:ext cx="4638675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4" name="Graphique 23">
            <a:extLst>
              <a:ext uri="{FF2B5EF4-FFF2-40B4-BE49-F238E27FC236}">
                <a16:creationId xmlns:a16="http://schemas.microsoft.com/office/drawing/2014/main" id="{29DD75DD-073F-4056-8C41-0E6A1ED2B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33459" y="1749853"/>
            <a:ext cx="8925082" cy="408684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97C25E8-3781-4503-B191-C0CDA64CD8A8}"/>
              </a:ext>
            </a:extLst>
          </p:cNvPr>
          <p:cNvSpPr/>
          <p:nvPr/>
        </p:nvSpPr>
        <p:spPr>
          <a:xfrm>
            <a:off x="1551962" y="1665938"/>
            <a:ext cx="2541865" cy="15009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5C90B9D-AE55-4464-AE79-8B45CD0D70A8}"/>
              </a:ext>
            </a:extLst>
          </p:cNvPr>
          <p:cNvSpPr/>
          <p:nvPr/>
        </p:nvSpPr>
        <p:spPr>
          <a:xfrm>
            <a:off x="1551962" y="3429000"/>
            <a:ext cx="2541865" cy="17840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CCF03E3-4C65-4D11-B924-3748CE28A06D}"/>
              </a:ext>
            </a:extLst>
          </p:cNvPr>
          <p:cNvSpPr/>
          <p:nvPr/>
        </p:nvSpPr>
        <p:spPr>
          <a:xfrm>
            <a:off x="4843078" y="2562952"/>
            <a:ext cx="2541865" cy="15009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213A7C9-E438-4271-B22F-6AD8105985A8}"/>
              </a:ext>
            </a:extLst>
          </p:cNvPr>
          <p:cNvSpPr/>
          <p:nvPr/>
        </p:nvSpPr>
        <p:spPr>
          <a:xfrm>
            <a:off x="4825067" y="4375977"/>
            <a:ext cx="2541865" cy="15009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1604135-1B8A-4D6C-AA86-8DF9F89B2933}"/>
              </a:ext>
            </a:extLst>
          </p:cNvPr>
          <p:cNvSpPr/>
          <p:nvPr/>
        </p:nvSpPr>
        <p:spPr>
          <a:xfrm>
            <a:off x="8016675" y="3389629"/>
            <a:ext cx="2541865" cy="16681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98CAD00-7594-4D69-A0AA-FD06993915E8}"/>
              </a:ext>
            </a:extLst>
          </p:cNvPr>
          <p:cNvSpPr/>
          <p:nvPr/>
        </p:nvSpPr>
        <p:spPr>
          <a:xfrm>
            <a:off x="8022854" y="4829175"/>
            <a:ext cx="2541865" cy="9294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18FC695-4B1D-4621-91FF-B1E84EE95B7D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13C3840-E741-4AC8-B86A-4697BEAB689D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11CD7BE-785C-4915-A343-A45647B9E505}"/>
              </a:ext>
            </a:extLst>
          </p:cNvPr>
          <p:cNvSpPr txBox="1"/>
          <p:nvPr/>
        </p:nvSpPr>
        <p:spPr>
          <a:xfrm>
            <a:off x="4567305" y="-35603"/>
            <a:ext cx="17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classification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C44D574-AD31-4709-8892-02469DF1158C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9922A61-9F7E-47A4-80E0-AF2042051EDF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6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2" grpId="0" animBg="1"/>
      <p:bldP spid="32" grpId="1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phique 30">
            <a:extLst>
              <a:ext uri="{FF2B5EF4-FFF2-40B4-BE49-F238E27FC236}">
                <a16:creationId xmlns:a16="http://schemas.microsoft.com/office/drawing/2014/main" id="{26883D50-1ED4-420A-A86D-1EFA5A717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43299" y="1202055"/>
            <a:ext cx="2974045" cy="136183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B7BCF6D-E63C-4602-8F2E-BD0D2865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Selection</a:t>
            </a:r>
            <a:r>
              <a:rPr lang="fr-FR" dirty="0"/>
              <a:t> of </a:t>
            </a:r>
            <a:r>
              <a:rPr lang="fr-FR" dirty="0" err="1"/>
              <a:t>ground</a:t>
            </a:r>
            <a:r>
              <a:rPr lang="fr-FR" dirty="0"/>
              <a:t> </a:t>
            </a:r>
            <a:r>
              <a:rPr lang="fr-FR" dirty="0" err="1"/>
              <a:t>truth</a:t>
            </a:r>
            <a:r>
              <a:rPr lang="fr-FR" dirty="0"/>
              <a:t> LU </a:t>
            </a:r>
            <a:r>
              <a:rPr lang="fr-FR" dirty="0" err="1"/>
              <a:t>maps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AE2219-223A-460F-B338-B9438C351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2705"/>
            <a:ext cx="7772400" cy="4351338"/>
          </a:xfrm>
        </p:spPr>
        <p:txBody>
          <a:bodyPr/>
          <a:lstStyle/>
          <a:p>
            <a:pPr marL="0" indent="0">
              <a:buNone/>
            </a:pPr>
            <a:r>
              <a:rPr lang="fr-FR" b="1" dirty="0"/>
              <a:t>OCS GE </a:t>
            </a:r>
            <a:r>
              <a:rPr lang="fr-FR" dirty="0"/>
              <a:t>LU </a:t>
            </a:r>
            <a:r>
              <a:rPr lang="fr-FR" dirty="0" err="1"/>
              <a:t>maps</a:t>
            </a:r>
            <a:r>
              <a:rPr lang="fr-FR" dirty="0"/>
              <a:t> </a:t>
            </a:r>
            <a:r>
              <a:rPr lang="fr-FR" dirty="0" err="1"/>
              <a:t>produced</a:t>
            </a:r>
            <a:r>
              <a:rPr lang="fr-FR" dirty="0"/>
              <a:t> by IGN:</a:t>
            </a:r>
            <a:br>
              <a:rPr lang="fr-FR" dirty="0"/>
            </a:br>
            <a:endParaRPr lang="fr-FR" dirty="0"/>
          </a:p>
          <a:p>
            <a:r>
              <a:rPr lang="fr-FR" b="1" dirty="0"/>
              <a:t>INSPIRE</a:t>
            </a:r>
            <a:r>
              <a:rPr lang="fr-FR" dirty="0"/>
              <a:t> compliant, </a:t>
            </a:r>
            <a:r>
              <a:rPr lang="fr-FR" dirty="0" err="1"/>
              <a:t>interoperable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European</a:t>
            </a:r>
            <a:r>
              <a:rPr lang="fr-FR" dirty="0"/>
              <a:t> </a:t>
            </a:r>
            <a:r>
              <a:rPr lang="fr-FR" dirty="0" err="1"/>
              <a:t>products</a:t>
            </a:r>
            <a:endParaRPr lang="fr-FR" dirty="0"/>
          </a:p>
          <a:p>
            <a:r>
              <a:rPr lang="fr-FR" dirty="0"/>
              <a:t>High </a:t>
            </a:r>
            <a:r>
              <a:rPr lang="fr-FR" dirty="0" err="1"/>
              <a:t>resolution</a:t>
            </a:r>
            <a:endParaRPr lang="fr-FR" dirty="0"/>
          </a:p>
          <a:p>
            <a:r>
              <a:rPr lang="fr-FR" dirty="0"/>
              <a:t>High </a:t>
            </a:r>
            <a:r>
              <a:rPr lang="fr-FR" dirty="0" err="1"/>
              <a:t>thematic</a:t>
            </a:r>
            <a:r>
              <a:rPr lang="fr-FR" dirty="0"/>
              <a:t> </a:t>
            </a:r>
            <a:r>
              <a:rPr lang="fr-FR" dirty="0" err="1"/>
              <a:t>precision</a:t>
            </a:r>
            <a:endParaRPr lang="fr-FR" dirty="0"/>
          </a:p>
          <a:p>
            <a:r>
              <a:rPr lang="fr-FR" dirty="0" err="1"/>
              <a:t>Strictly</a:t>
            </a:r>
            <a:r>
              <a:rPr lang="fr-FR" dirty="0"/>
              <a:t> </a:t>
            </a:r>
            <a:r>
              <a:rPr lang="fr-FR" dirty="0" err="1"/>
              <a:t>separate</a:t>
            </a:r>
            <a:r>
              <a:rPr lang="fr-FR" dirty="0"/>
              <a:t> LU </a:t>
            </a:r>
            <a:r>
              <a:rPr lang="fr-FR" dirty="0" err="1"/>
              <a:t>from</a:t>
            </a:r>
            <a:r>
              <a:rPr lang="fr-FR" dirty="0"/>
              <a:t> LC</a:t>
            </a:r>
          </a:p>
          <a:p>
            <a:r>
              <a:rPr lang="fr-FR" dirty="0"/>
              <a:t>At least </a:t>
            </a:r>
            <a:r>
              <a:rPr lang="fr-FR" dirty="0" err="1"/>
              <a:t>two</a:t>
            </a:r>
            <a:r>
              <a:rPr lang="fr-FR" dirty="0"/>
              <a:t> vintages for </a:t>
            </a:r>
            <a:r>
              <a:rPr lang="fr-FR" dirty="0" err="1"/>
              <a:t>each</a:t>
            </a:r>
            <a:r>
              <a:rPr lang="fr-FR" dirty="0"/>
              <a:t> French </a:t>
            </a:r>
            <a:r>
              <a:rPr lang="fr-FR" dirty="0" err="1"/>
              <a:t>department</a:t>
            </a:r>
            <a:endParaRPr lang="fr-FR" dirty="0"/>
          </a:p>
          <a:p>
            <a:r>
              <a:rPr lang="fr-FR" dirty="0" err="1"/>
              <a:t>Semi-automatic</a:t>
            </a:r>
            <a:r>
              <a:rPr lang="fr-FR" dirty="0"/>
              <a:t> production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54305A-12D4-4866-BD5D-69E76E3ED5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E7BA8-27FF-4C61-BD70-CB742AD97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F0FE4E-BEC2-4D16-AEAA-995DC2C38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23" name="AutoShape 4">
            <a:extLst>
              <a:ext uri="{FF2B5EF4-FFF2-40B4-BE49-F238E27FC236}">
                <a16:creationId xmlns:a16="http://schemas.microsoft.com/office/drawing/2014/main" id="{63B49446-0ABA-44F5-97B3-B087EEF184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57464" y="1350540"/>
            <a:ext cx="1545714" cy="70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4" name="Graphique 23">
            <a:extLst>
              <a:ext uri="{FF2B5EF4-FFF2-40B4-BE49-F238E27FC236}">
                <a16:creationId xmlns:a16="http://schemas.microsoft.com/office/drawing/2014/main" id="{64F23A7E-2FA4-492E-98BC-192669542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49937" y="1202055"/>
            <a:ext cx="2960768" cy="136183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7D291D7-8DF7-4349-A0B9-EB2E09A2E176}"/>
              </a:ext>
            </a:extLst>
          </p:cNvPr>
          <p:cNvSpPr/>
          <p:nvPr/>
        </p:nvSpPr>
        <p:spPr>
          <a:xfrm>
            <a:off x="10206817" y="2077140"/>
            <a:ext cx="847008" cy="5001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818ACC6-8A30-431F-8F7E-59D8299540C1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AF06A56-285F-41A1-BCE4-8144743EDDF8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AC0DB0F-4C46-4EF8-8929-6ABF93CCE14F}"/>
              </a:ext>
            </a:extLst>
          </p:cNvPr>
          <p:cNvSpPr txBox="1"/>
          <p:nvPr/>
        </p:nvSpPr>
        <p:spPr>
          <a:xfrm>
            <a:off x="4567305" y="-35603"/>
            <a:ext cx="17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classification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67C31C9-990A-45F7-9568-6440011B863A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3027B0D-D3FE-4B20-8367-F11829722AAD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46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phique 30">
            <a:extLst>
              <a:ext uri="{FF2B5EF4-FFF2-40B4-BE49-F238E27FC236}">
                <a16:creationId xmlns:a16="http://schemas.microsoft.com/office/drawing/2014/main" id="{26883D50-1ED4-420A-A86D-1EFA5A717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43299" y="1202055"/>
            <a:ext cx="2974045" cy="136183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B7BCF6D-E63C-4602-8F2E-BD0D2865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Selection</a:t>
            </a:r>
            <a:r>
              <a:rPr lang="fr-FR" dirty="0"/>
              <a:t> of </a:t>
            </a:r>
            <a:r>
              <a:rPr lang="fr-FR" dirty="0" err="1"/>
              <a:t>ground</a:t>
            </a:r>
            <a:r>
              <a:rPr lang="fr-FR" dirty="0"/>
              <a:t> </a:t>
            </a:r>
            <a:r>
              <a:rPr lang="fr-FR" dirty="0" err="1"/>
              <a:t>truth</a:t>
            </a:r>
            <a:r>
              <a:rPr lang="fr-FR" dirty="0"/>
              <a:t> LU </a:t>
            </a:r>
            <a:r>
              <a:rPr lang="fr-FR" dirty="0" err="1"/>
              <a:t>maps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AE2219-223A-460F-B338-B9438C351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808" y="1312364"/>
            <a:ext cx="8993489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French </a:t>
            </a:r>
            <a:r>
              <a:rPr lang="fr-FR" dirty="0" err="1"/>
              <a:t>departments</a:t>
            </a:r>
            <a:r>
              <a:rPr lang="fr-FR" dirty="0"/>
              <a:t> of</a:t>
            </a:r>
            <a:br>
              <a:rPr lang="fr-FR" dirty="0"/>
            </a:br>
            <a:r>
              <a:rPr lang="fr-FR" b="1" dirty="0"/>
              <a:t>Gers</a:t>
            </a:r>
            <a:r>
              <a:rPr lang="fr-FR" dirty="0"/>
              <a:t> (2019), </a:t>
            </a:r>
            <a:r>
              <a:rPr lang="fr-FR" b="1" dirty="0"/>
              <a:t>Rhône</a:t>
            </a:r>
            <a:r>
              <a:rPr lang="fr-FR" dirty="0"/>
              <a:t> (2020) and </a:t>
            </a:r>
            <a:r>
              <a:rPr lang="fr-FR" b="1" dirty="0"/>
              <a:t>Essonne</a:t>
            </a:r>
            <a:r>
              <a:rPr lang="fr-FR" dirty="0"/>
              <a:t> (2018 and 2021)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54305A-12D4-4866-BD5D-69E76E3ED5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E7BA8-27FF-4C61-BD70-CB742AD97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F0FE4E-BEC2-4D16-AEAA-995DC2C38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23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5DB48A2-7838-4B25-88F1-1CB1B9D53E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652" y="3242853"/>
            <a:ext cx="3921313" cy="311992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60DA5AF-77DF-4661-9A8F-4789738699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4448" y="3242853"/>
            <a:ext cx="2012004" cy="316062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AF4E8F4-B015-491C-87BA-11800AFBE8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8935" y="3242852"/>
            <a:ext cx="4752414" cy="316062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7783B5-FE31-4F09-A39B-2BB12523083F}"/>
              </a:ext>
            </a:extLst>
          </p:cNvPr>
          <p:cNvSpPr/>
          <p:nvPr/>
        </p:nvSpPr>
        <p:spPr>
          <a:xfrm>
            <a:off x="10233145" y="3242852"/>
            <a:ext cx="1138382" cy="116188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5AD61F1-5B50-443C-870D-34A69870AB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>
            <a:off x="10391677" y="3124584"/>
            <a:ext cx="1563851" cy="1310446"/>
          </a:xfrm>
          <a:prstGeom prst="rect">
            <a:avLst/>
          </a:prstGeom>
        </p:spPr>
      </p:pic>
      <p:sp>
        <p:nvSpPr>
          <p:cNvPr id="23" name="AutoShape 4">
            <a:extLst>
              <a:ext uri="{FF2B5EF4-FFF2-40B4-BE49-F238E27FC236}">
                <a16:creationId xmlns:a16="http://schemas.microsoft.com/office/drawing/2014/main" id="{63B49446-0ABA-44F5-97B3-B087EEF184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57464" y="1350540"/>
            <a:ext cx="1545714" cy="70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4" name="Graphique 23">
            <a:extLst>
              <a:ext uri="{FF2B5EF4-FFF2-40B4-BE49-F238E27FC236}">
                <a16:creationId xmlns:a16="http://schemas.microsoft.com/office/drawing/2014/main" id="{64F23A7E-2FA4-492E-98BC-1926695426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9149937" y="1202055"/>
            <a:ext cx="2960768" cy="136183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7D291D7-8DF7-4349-A0B9-EB2E09A2E176}"/>
              </a:ext>
            </a:extLst>
          </p:cNvPr>
          <p:cNvSpPr/>
          <p:nvPr/>
        </p:nvSpPr>
        <p:spPr>
          <a:xfrm>
            <a:off x="10206817" y="2077140"/>
            <a:ext cx="847008" cy="5001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E1E3F8C-4B89-4145-92C0-1DC9C49C5DC6}"/>
              </a:ext>
            </a:extLst>
          </p:cNvPr>
          <p:cNvSpPr txBox="1"/>
          <p:nvPr/>
        </p:nvSpPr>
        <p:spPr>
          <a:xfrm>
            <a:off x="74878" y="2488319"/>
            <a:ext cx="10316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/>
              <a:t>Heterogeneous</a:t>
            </a:r>
            <a:r>
              <a:rPr lang="fr-FR" sz="2400" dirty="0"/>
              <a:t> </a:t>
            </a:r>
            <a:r>
              <a:rPr lang="fr-FR" sz="2400" dirty="0" err="1"/>
              <a:t>study</a:t>
            </a:r>
            <a:r>
              <a:rPr lang="fr-FR" sz="2400" dirty="0"/>
              <a:t> areas </a:t>
            </a:r>
            <a:r>
              <a:rPr lang="fr-FR" sz="2400" dirty="0" err="1"/>
              <a:t>that</a:t>
            </a:r>
            <a:r>
              <a:rPr lang="fr-FR" sz="2400" dirty="0"/>
              <a:t> </a:t>
            </a:r>
            <a:r>
              <a:rPr lang="fr-FR" sz="2400" dirty="0" err="1"/>
              <a:t>present</a:t>
            </a:r>
            <a:r>
              <a:rPr lang="fr-FR" sz="2400" dirty="0"/>
              <a:t> a </a:t>
            </a:r>
            <a:r>
              <a:rPr lang="fr-FR" sz="2400" dirty="0" err="1"/>
              <a:t>diversity</a:t>
            </a:r>
            <a:r>
              <a:rPr lang="fr-FR" sz="2400" dirty="0"/>
              <a:t> of </a:t>
            </a:r>
            <a:r>
              <a:rPr lang="fr-FR" sz="2400" b="1" dirty="0"/>
              <a:t>rural</a:t>
            </a:r>
            <a:r>
              <a:rPr lang="fr-FR" sz="2400" dirty="0"/>
              <a:t> and </a:t>
            </a:r>
            <a:r>
              <a:rPr lang="fr-FR" sz="2400" b="1" dirty="0" err="1"/>
              <a:t>urban</a:t>
            </a:r>
            <a:r>
              <a:rPr lang="fr-FR" sz="2400" dirty="0"/>
              <a:t> </a:t>
            </a:r>
            <a:r>
              <a:rPr lang="fr-FR" sz="2400" dirty="0" err="1"/>
              <a:t>landscapes</a:t>
            </a:r>
            <a:endParaRPr lang="fr-FR" sz="2400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D598AF4-E69A-4F27-9754-9344695FAA94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D60B888-BBE4-4296-86B5-84ED0CD882D2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6098215-04F9-4760-98FF-8168D9AC0D2A}"/>
              </a:ext>
            </a:extLst>
          </p:cNvPr>
          <p:cNvSpPr txBox="1"/>
          <p:nvPr/>
        </p:nvSpPr>
        <p:spPr>
          <a:xfrm>
            <a:off x="4567305" y="-35603"/>
            <a:ext cx="17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classification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1F53AF4-E22D-437D-87B4-2B27680A2894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FAD65C1-3989-4D3A-9C4D-631D22895168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234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2BBAD762-9D4F-4FC5-A01C-AAE91A2430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4701" y="3763434"/>
            <a:ext cx="2040467" cy="2218267"/>
          </a:xfrm>
          <a:custGeom>
            <a:avLst/>
            <a:gdLst>
              <a:gd name="connsiteX0" fmla="*/ 1714500 w 2040467"/>
              <a:gd name="connsiteY0" fmla="*/ 0 h 2218267"/>
              <a:gd name="connsiteX1" fmla="*/ 1693333 w 2040467"/>
              <a:gd name="connsiteY1" fmla="*/ 122767 h 2218267"/>
              <a:gd name="connsiteX2" fmla="*/ 1722967 w 2040467"/>
              <a:gd name="connsiteY2" fmla="*/ 296334 h 2218267"/>
              <a:gd name="connsiteX3" fmla="*/ 1862667 w 2040467"/>
              <a:gd name="connsiteY3" fmla="*/ 677334 h 2218267"/>
              <a:gd name="connsiteX4" fmla="*/ 1930400 w 2040467"/>
              <a:gd name="connsiteY4" fmla="*/ 1164167 h 2218267"/>
              <a:gd name="connsiteX5" fmla="*/ 2040467 w 2040467"/>
              <a:gd name="connsiteY5" fmla="*/ 1913467 h 2218267"/>
              <a:gd name="connsiteX6" fmla="*/ 1591733 w 2040467"/>
              <a:gd name="connsiteY6" fmla="*/ 2142067 h 2218267"/>
              <a:gd name="connsiteX7" fmla="*/ 1354667 w 2040467"/>
              <a:gd name="connsiteY7" fmla="*/ 2218267 h 2218267"/>
              <a:gd name="connsiteX8" fmla="*/ 1062567 w 2040467"/>
              <a:gd name="connsiteY8" fmla="*/ 2218267 h 2218267"/>
              <a:gd name="connsiteX9" fmla="*/ 728133 w 2040467"/>
              <a:gd name="connsiteY9" fmla="*/ 2180167 h 2218267"/>
              <a:gd name="connsiteX10" fmla="*/ 444500 w 2040467"/>
              <a:gd name="connsiteY10" fmla="*/ 2053167 h 2218267"/>
              <a:gd name="connsiteX11" fmla="*/ 520700 w 2040467"/>
              <a:gd name="connsiteY11" fmla="*/ 1866900 h 2218267"/>
              <a:gd name="connsiteX12" fmla="*/ 546100 w 2040467"/>
              <a:gd name="connsiteY12" fmla="*/ 1689100 h 2218267"/>
              <a:gd name="connsiteX13" fmla="*/ 427567 w 2040467"/>
              <a:gd name="connsiteY13" fmla="*/ 1375834 h 2218267"/>
              <a:gd name="connsiteX14" fmla="*/ 169333 w 2040467"/>
              <a:gd name="connsiteY14" fmla="*/ 846667 h 2218267"/>
              <a:gd name="connsiteX15" fmla="*/ 0 w 2040467"/>
              <a:gd name="connsiteY15" fmla="*/ 406400 h 221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40467" h="2218267">
                <a:moveTo>
                  <a:pt x="1714500" y="0"/>
                </a:moveTo>
                <a:lnTo>
                  <a:pt x="1693333" y="122767"/>
                </a:lnTo>
                <a:lnTo>
                  <a:pt x="1722967" y="296334"/>
                </a:lnTo>
                <a:lnTo>
                  <a:pt x="1862667" y="677334"/>
                </a:lnTo>
                <a:lnTo>
                  <a:pt x="1930400" y="1164167"/>
                </a:lnTo>
                <a:lnTo>
                  <a:pt x="2040467" y="1913467"/>
                </a:lnTo>
                <a:lnTo>
                  <a:pt x="1591733" y="2142067"/>
                </a:lnTo>
                <a:lnTo>
                  <a:pt x="1354667" y="2218267"/>
                </a:lnTo>
                <a:lnTo>
                  <a:pt x="1062567" y="2218267"/>
                </a:lnTo>
                <a:lnTo>
                  <a:pt x="728133" y="2180167"/>
                </a:lnTo>
                <a:lnTo>
                  <a:pt x="444500" y="2053167"/>
                </a:lnTo>
                <a:lnTo>
                  <a:pt x="520700" y="1866900"/>
                </a:lnTo>
                <a:lnTo>
                  <a:pt x="546100" y="1689100"/>
                </a:lnTo>
                <a:lnTo>
                  <a:pt x="427567" y="1375834"/>
                </a:lnTo>
                <a:lnTo>
                  <a:pt x="169333" y="846667"/>
                </a:lnTo>
                <a:lnTo>
                  <a:pt x="0" y="406400"/>
                </a:lnTo>
                <a:close/>
              </a:path>
            </a:pathLst>
          </a:cu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A64CA693-0779-4D4C-8EEC-E5206B66D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55893" cy="4351338"/>
          </a:xfrm>
        </p:spPr>
        <p:txBody>
          <a:bodyPr>
            <a:normAutofit lnSpcReduction="10000"/>
          </a:bodyPr>
          <a:lstStyle/>
          <a:p>
            <a:r>
              <a:rPr lang="fr-FR" dirty="0"/>
              <a:t>Crucial </a:t>
            </a:r>
            <a:r>
              <a:rPr lang="fr-FR" dirty="0" err="1"/>
              <a:t>because</a:t>
            </a:r>
            <a:r>
              <a:rPr lang="fr-FR" dirty="0"/>
              <a:t> of the </a:t>
            </a:r>
            <a:r>
              <a:rPr lang="en-US" dirty="0"/>
              <a:t>Modifiable Areal Unit</a:t>
            </a:r>
            <a:br>
              <a:rPr lang="en-US" dirty="0"/>
            </a:br>
            <a:r>
              <a:rPr lang="en-US" dirty="0"/>
              <a:t> Problem (Openshaw, 1983)</a:t>
            </a:r>
            <a:br>
              <a:rPr lang="en-US" dirty="0"/>
            </a:br>
            <a:endParaRPr lang="fr-FR" dirty="0"/>
          </a:p>
          <a:p>
            <a:r>
              <a:rPr lang="fr-FR" dirty="0" err="1"/>
              <a:t>Less</a:t>
            </a:r>
            <a:r>
              <a:rPr lang="fr-FR" dirty="0"/>
              <a:t> </a:t>
            </a:r>
            <a:r>
              <a:rPr lang="fr-FR" dirty="0" err="1"/>
              <a:t>precise</a:t>
            </a:r>
            <a:r>
              <a:rPr lang="fr-FR" dirty="0"/>
              <a:t> mapping </a:t>
            </a:r>
            <a:r>
              <a:rPr lang="fr-FR" dirty="0" err="1"/>
              <a:t>units</a:t>
            </a:r>
            <a:r>
              <a:rPr lang="fr-FR" dirty="0"/>
              <a:t> → LU mix </a:t>
            </a:r>
            <a:r>
              <a:rPr lang="fr-FR" dirty="0" err="1"/>
              <a:t>within</a:t>
            </a:r>
            <a:r>
              <a:rPr lang="fr-FR" dirty="0"/>
              <a:t> the mapping </a:t>
            </a:r>
            <a:r>
              <a:rPr lang="fr-FR" dirty="0" err="1"/>
              <a:t>units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 				      → </a:t>
            </a:r>
            <a:r>
              <a:rPr lang="fr-FR" dirty="0" err="1"/>
              <a:t>Less</a:t>
            </a:r>
            <a:r>
              <a:rPr lang="fr-FR" dirty="0"/>
              <a:t> </a:t>
            </a:r>
            <a:r>
              <a:rPr lang="fr-FR" dirty="0" err="1"/>
              <a:t>thematically</a:t>
            </a:r>
            <a:r>
              <a:rPr lang="fr-FR" dirty="0"/>
              <a:t> </a:t>
            </a:r>
            <a:r>
              <a:rPr lang="fr-FR" dirty="0" err="1"/>
              <a:t>precise</a:t>
            </a:r>
            <a:r>
              <a:rPr lang="fr-FR" dirty="0"/>
              <a:t> nomenclatures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OCS GE </a:t>
            </a:r>
            <a:r>
              <a:rPr lang="fr-FR" dirty="0" err="1"/>
              <a:t>polygons</a:t>
            </a:r>
            <a:r>
              <a:rPr lang="fr-FR" dirty="0"/>
              <a:t> → </a:t>
            </a:r>
            <a:r>
              <a:rPr lang="fr-FR" dirty="0" err="1"/>
              <a:t>from</a:t>
            </a:r>
            <a:r>
              <a:rPr lang="fr-FR" dirty="0"/>
              <a:t> main networks, cadastral </a:t>
            </a:r>
            <a:r>
              <a:rPr lang="fr-FR" dirty="0" err="1"/>
              <a:t>parcels</a:t>
            </a:r>
            <a:r>
              <a:rPr lang="fr-FR" dirty="0"/>
              <a:t>, and LC data</a:t>
            </a:r>
          </a:p>
          <a:p>
            <a:endParaRPr lang="fr-FR" dirty="0"/>
          </a:p>
          <a:p>
            <a:r>
              <a:rPr lang="fr-FR" dirty="0" err="1"/>
              <a:t>Majority</a:t>
            </a:r>
            <a:r>
              <a:rPr lang="fr-FR" dirty="0"/>
              <a:t> LU class </a:t>
            </a:r>
            <a:r>
              <a:rPr lang="fr-FR" dirty="0" err="1"/>
              <a:t>within</a:t>
            </a:r>
            <a:r>
              <a:rPr lang="fr-FR" dirty="0"/>
              <a:t> the mapping unit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55507F7C-C002-4960-9A81-B77BF388E6D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44701" y="3763434"/>
            <a:ext cx="2040467" cy="2218267"/>
          </a:xfrm>
          <a:custGeom>
            <a:avLst/>
            <a:gdLst>
              <a:gd name="connsiteX0" fmla="*/ 1714500 w 2040467"/>
              <a:gd name="connsiteY0" fmla="*/ 0 h 2218267"/>
              <a:gd name="connsiteX1" fmla="*/ 1693333 w 2040467"/>
              <a:gd name="connsiteY1" fmla="*/ 122767 h 2218267"/>
              <a:gd name="connsiteX2" fmla="*/ 1722967 w 2040467"/>
              <a:gd name="connsiteY2" fmla="*/ 296334 h 2218267"/>
              <a:gd name="connsiteX3" fmla="*/ 1862667 w 2040467"/>
              <a:gd name="connsiteY3" fmla="*/ 677334 h 2218267"/>
              <a:gd name="connsiteX4" fmla="*/ 1930400 w 2040467"/>
              <a:gd name="connsiteY4" fmla="*/ 1164167 h 2218267"/>
              <a:gd name="connsiteX5" fmla="*/ 2040467 w 2040467"/>
              <a:gd name="connsiteY5" fmla="*/ 1913467 h 2218267"/>
              <a:gd name="connsiteX6" fmla="*/ 1591733 w 2040467"/>
              <a:gd name="connsiteY6" fmla="*/ 2142067 h 2218267"/>
              <a:gd name="connsiteX7" fmla="*/ 1354667 w 2040467"/>
              <a:gd name="connsiteY7" fmla="*/ 2218267 h 2218267"/>
              <a:gd name="connsiteX8" fmla="*/ 1062567 w 2040467"/>
              <a:gd name="connsiteY8" fmla="*/ 2218267 h 2218267"/>
              <a:gd name="connsiteX9" fmla="*/ 728133 w 2040467"/>
              <a:gd name="connsiteY9" fmla="*/ 2180167 h 2218267"/>
              <a:gd name="connsiteX10" fmla="*/ 444500 w 2040467"/>
              <a:gd name="connsiteY10" fmla="*/ 2053167 h 2218267"/>
              <a:gd name="connsiteX11" fmla="*/ 520700 w 2040467"/>
              <a:gd name="connsiteY11" fmla="*/ 1866900 h 2218267"/>
              <a:gd name="connsiteX12" fmla="*/ 546100 w 2040467"/>
              <a:gd name="connsiteY12" fmla="*/ 1689100 h 2218267"/>
              <a:gd name="connsiteX13" fmla="*/ 427567 w 2040467"/>
              <a:gd name="connsiteY13" fmla="*/ 1375834 h 2218267"/>
              <a:gd name="connsiteX14" fmla="*/ 169333 w 2040467"/>
              <a:gd name="connsiteY14" fmla="*/ 846667 h 2218267"/>
              <a:gd name="connsiteX15" fmla="*/ 0 w 2040467"/>
              <a:gd name="connsiteY15" fmla="*/ 406400 h 221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40467" h="2218267">
                <a:moveTo>
                  <a:pt x="1714500" y="0"/>
                </a:moveTo>
                <a:lnTo>
                  <a:pt x="1693333" y="122767"/>
                </a:lnTo>
                <a:lnTo>
                  <a:pt x="1722967" y="296334"/>
                </a:lnTo>
                <a:lnTo>
                  <a:pt x="1862667" y="677334"/>
                </a:lnTo>
                <a:lnTo>
                  <a:pt x="1930400" y="1164167"/>
                </a:lnTo>
                <a:lnTo>
                  <a:pt x="2040467" y="1913467"/>
                </a:lnTo>
                <a:lnTo>
                  <a:pt x="1591733" y="2142067"/>
                </a:lnTo>
                <a:lnTo>
                  <a:pt x="1354667" y="2218267"/>
                </a:lnTo>
                <a:lnTo>
                  <a:pt x="1062567" y="2218267"/>
                </a:lnTo>
                <a:lnTo>
                  <a:pt x="728133" y="2180167"/>
                </a:lnTo>
                <a:lnTo>
                  <a:pt x="444500" y="2053167"/>
                </a:lnTo>
                <a:lnTo>
                  <a:pt x="520700" y="1866900"/>
                </a:lnTo>
                <a:lnTo>
                  <a:pt x="546100" y="1689100"/>
                </a:lnTo>
                <a:lnTo>
                  <a:pt x="427567" y="1375834"/>
                </a:lnTo>
                <a:lnTo>
                  <a:pt x="169333" y="846667"/>
                </a:lnTo>
                <a:lnTo>
                  <a:pt x="0" y="406400"/>
                </a:lnTo>
                <a:close/>
              </a:path>
            </a:pathLst>
          </a:cu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B7BCF6D-E63C-4602-8F2E-BD0D2865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Selection</a:t>
            </a:r>
            <a:r>
              <a:rPr lang="fr-FR" dirty="0"/>
              <a:t> of mapping </a:t>
            </a:r>
            <a:r>
              <a:rPr lang="fr-FR" dirty="0" err="1"/>
              <a:t>units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54305A-12D4-4866-BD5D-69E76E3ED5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16/01/2026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E7BA8-27FF-4C61-BD70-CB742AD97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F0FE4E-BEC2-4D16-AEAA-995DC2C38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16" name="AutoShape 4">
            <a:extLst>
              <a:ext uri="{FF2B5EF4-FFF2-40B4-BE49-F238E27FC236}">
                <a16:creationId xmlns:a16="http://schemas.microsoft.com/office/drawing/2014/main" id="{1FE1D6FE-B01E-41EA-8F5A-FB814BF71F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57464" y="1407690"/>
            <a:ext cx="1545714" cy="70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904CCE6E-BC57-4B60-B282-070C1856F8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49937" y="1202055"/>
            <a:ext cx="2960768" cy="136183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1C668C6-314A-4584-9681-43335E398E0D}"/>
              </a:ext>
            </a:extLst>
          </p:cNvPr>
          <p:cNvSpPr/>
          <p:nvPr/>
        </p:nvSpPr>
        <p:spPr>
          <a:xfrm>
            <a:off x="9116142" y="1148038"/>
            <a:ext cx="847008" cy="5001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46862DD-1338-41C5-B34A-5E89F0A4CA0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3607377"/>
            <a:ext cx="4267200" cy="2811093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74220C0-AB37-4EC5-9F47-AF7B7868CDB8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A74D156-591B-4BCC-9C11-33383D57E23D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60FD79D-4C3C-4E2E-B2F6-CA72CB7D8AAD}"/>
              </a:ext>
            </a:extLst>
          </p:cNvPr>
          <p:cNvSpPr txBox="1"/>
          <p:nvPr/>
        </p:nvSpPr>
        <p:spPr>
          <a:xfrm>
            <a:off x="4567305" y="-35603"/>
            <a:ext cx="17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classification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916B439-2AAA-4F72-A97D-E52E369B67AC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57462DC-13E1-40CE-AAEF-D5A75D9ED1CD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84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7BCF6D-E63C-4602-8F2E-BD0D28655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210" y="390904"/>
            <a:ext cx="11261133" cy="628592"/>
          </a:xfrm>
        </p:spPr>
        <p:txBody>
          <a:bodyPr/>
          <a:lstStyle/>
          <a:p>
            <a:r>
              <a:rPr lang="fr-FR" dirty="0" err="1"/>
              <a:t>Selection</a:t>
            </a:r>
            <a:r>
              <a:rPr lang="fr-FR" dirty="0"/>
              <a:t> of </a:t>
            </a:r>
            <a:r>
              <a:rPr lang="fr-FR" dirty="0" err="1"/>
              <a:t>geographic</a:t>
            </a:r>
            <a:r>
              <a:rPr lang="fr-FR" dirty="0"/>
              <a:t> data sources for LU classification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E7BA8-27FF-4C61-BD70-CB742AD97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F0FE4E-BEC2-4D16-AEAA-995DC2C38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16" name="Espace réservé de la date 3">
            <a:extLst>
              <a:ext uri="{FF2B5EF4-FFF2-40B4-BE49-F238E27FC236}">
                <a16:creationId xmlns:a16="http://schemas.microsoft.com/office/drawing/2014/main" id="{A55F7C13-E459-4D8D-A1C6-FE38F4394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7055"/>
            <a:ext cx="2743200" cy="290945"/>
          </a:xfrm>
        </p:spPr>
        <p:txBody>
          <a:bodyPr/>
          <a:lstStyle/>
          <a:p>
            <a:r>
              <a:rPr lang="fr-FR" dirty="0"/>
              <a:t>16/01/2026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341BEE96-3FB0-4E92-873A-C762D4F04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endParaRPr lang="fr-FR" dirty="0"/>
          </a:p>
          <a:p>
            <a:r>
              <a:rPr lang="fr-FR" dirty="0"/>
              <a:t>Data sources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contain</a:t>
            </a:r>
            <a:r>
              <a:rPr lang="fr-FR" dirty="0"/>
              <a:t> LU </a:t>
            </a:r>
            <a:r>
              <a:rPr lang="fr-FR" dirty="0" err="1"/>
              <a:t>related</a:t>
            </a:r>
            <a:r>
              <a:rPr lang="fr-FR" dirty="0"/>
              <a:t> information</a:t>
            </a:r>
          </a:p>
          <a:p>
            <a:endParaRPr lang="fr-FR" dirty="0"/>
          </a:p>
          <a:p>
            <a:r>
              <a:rPr lang="fr-FR" dirty="0" err="1"/>
              <a:t>Availability</a:t>
            </a:r>
            <a:r>
              <a:rPr lang="fr-FR" dirty="0"/>
              <a:t> in France</a:t>
            </a:r>
          </a:p>
          <a:p>
            <a:endParaRPr lang="fr-FR" dirty="0"/>
          </a:p>
          <a:p>
            <a:r>
              <a:rPr lang="fr-FR" dirty="0"/>
              <a:t>FAIR </a:t>
            </a:r>
            <a:r>
              <a:rPr lang="fr-FR" dirty="0" err="1"/>
              <a:t>principles</a:t>
            </a:r>
            <a:r>
              <a:rPr lang="fr-FR" dirty="0"/>
              <a:t> (</a:t>
            </a:r>
            <a:r>
              <a:rPr lang="fr-FR" dirty="0" err="1"/>
              <a:t>Findable</a:t>
            </a:r>
            <a:r>
              <a:rPr lang="fr-FR" dirty="0"/>
              <a:t>, Accessible, </a:t>
            </a:r>
            <a:r>
              <a:rPr lang="fr-FR" dirty="0" err="1"/>
              <a:t>Interoperable</a:t>
            </a:r>
            <a:r>
              <a:rPr lang="fr-FR" dirty="0"/>
              <a:t>, </a:t>
            </a:r>
            <a:r>
              <a:rPr lang="fr-FR" dirty="0" err="1"/>
              <a:t>Reusable</a:t>
            </a:r>
            <a:r>
              <a:rPr lang="fr-FR" dirty="0"/>
              <a:t>)</a:t>
            </a:r>
            <a:br>
              <a:rPr lang="fr-FR" dirty="0"/>
            </a:br>
            <a:r>
              <a:rPr lang="fr-FR" dirty="0"/>
              <a:t>Wilkinson et al. (</a:t>
            </a:r>
            <a:r>
              <a:rPr lang="fr-FR" dirty="0">
                <a:solidFill>
                  <a:srgbClr val="0000FF"/>
                </a:solidFill>
              </a:rPr>
              <a:t>2016</a:t>
            </a:r>
            <a:r>
              <a:rPr lang="fr-FR" dirty="0"/>
              <a:t>)</a:t>
            </a:r>
          </a:p>
          <a:p>
            <a:endParaRPr lang="fr-FR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A1005E4C-4649-4D07-A042-FBCFF4B6B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149937" y="1202055"/>
            <a:ext cx="2960768" cy="136183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15E462B-D51A-41C4-9BD7-0FB3A8EB341B}"/>
              </a:ext>
            </a:extLst>
          </p:cNvPr>
          <p:cNvSpPr/>
          <p:nvPr/>
        </p:nvSpPr>
        <p:spPr>
          <a:xfrm>
            <a:off x="9116142" y="1795738"/>
            <a:ext cx="847008" cy="5001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B92D161-6C50-459C-8C47-F2AC98B061D2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36277BA-BE1D-40B5-B198-7EA9D78F35C9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2697EC4-AEC2-4121-B2F5-2A58330E9F33}"/>
              </a:ext>
            </a:extLst>
          </p:cNvPr>
          <p:cNvSpPr txBox="1"/>
          <p:nvPr/>
        </p:nvSpPr>
        <p:spPr>
          <a:xfrm>
            <a:off x="4567305" y="-35603"/>
            <a:ext cx="17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classification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9005F68-4E42-4B78-952B-5A67539BD23D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FE9BF4E-F549-4F7E-A8E2-A59893BE4A6C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2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7BCF6D-E63C-4602-8F2E-BD0D2865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Selection</a:t>
            </a:r>
            <a:r>
              <a:rPr lang="fr-FR" dirty="0"/>
              <a:t> of </a:t>
            </a:r>
            <a:r>
              <a:rPr lang="fr-FR" dirty="0" err="1"/>
              <a:t>geographic</a:t>
            </a:r>
            <a:r>
              <a:rPr lang="fr-FR" dirty="0"/>
              <a:t> data sources - CLC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E7BA8-27FF-4C61-BD70-CB742AD97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F0FE4E-BEC2-4D16-AEAA-995DC2C38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16" name="Espace réservé de la date 3">
            <a:extLst>
              <a:ext uri="{FF2B5EF4-FFF2-40B4-BE49-F238E27FC236}">
                <a16:creationId xmlns:a16="http://schemas.microsoft.com/office/drawing/2014/main" id="{A55F7C13-E459-4D8D-A1C6-FE38F4394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7055"/>
            <a:ext cx="2743200" cy="290945"/>
          </a:xfrm>
        </p:spPr>
        <p:txBody>
          <a:bodyPr/>
          <a:lstStyle/>
          <a:p>
            <a:r>
              <a:rPr lang="fr-FR" dirty="0"/>
              <a:t>16/01/2026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A7D43A06-C8E8-412D-A1F5-4F24AE1760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211" y="1166958"/>
            <a:ext cx="7443445" cy="525263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2E91329-4CB8-4B7A-914B-FC83F424073C}"/>
              </a:ext>
            </a:extLst>
          </p:cNvPr>
          <p:cNvSpPr txBox="1"/>
          <p:nvPr/>
        </p:nvSpPr>
        <p:spPr>
          <a:xfrm>
            <a:off x="8610600" y="3311371"/>
            <a:ext cx="3187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Land cover </a:t>
            </a:r>
            <a:r>
              <a:rPr lang="fr-FR" b="1" dirty="0" err="1"/>
              <a:t>maps</a:t>
            </a:r>
            <a:r>
              <a:rPr lang="fr-FR" b="1" dirty="0"/>
              <a:t>:</a:t>
            </a:r>
            <a:r>
              <a:rPr lang="fr-FR" dirty="0"/>
              <a:t> CLC</a:t>
            </a:r>
          </a:p>
        </p:txBody>
      </p:sp>
      <p:pic>
        <p:nvPicPr>
          <p:cNvPr id="20" name="Graphique 19">
            <a:extLst>
              <a:ext uri="{FF2B5EF4-FFF2-40B4-BE49-F238E27FC236}">
                <a16:creationId xmlns:a16="http://schemas.microsoft.com/office/drawing/2014/main" id="{2BB0DA0D-D8FC-4B8F-B8E8-EDC179313D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149937" y="1202055"/>
            <a:ext cx="2960768" cy="136183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F0632A9-CA19-4BAF-9979-3A00DB22C549}"/>
              </a:ext>
            </a:extLst>
          </p:cNvPr>
          <p:cNvSpPr/>
          <p:nvPr/>
        </p:nvSpPr>
        <p:spPr>
          <a:xfrm>
            <a:off x="9116142" y="1795738"/>
            <a:ext cx="847008" cy="5001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C221634-D522-4F23-8725-D6A427EDDF73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629A58E-8040-463E-A369-F04F1AF77F05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DCBB977-AA50-48F8-9A40-501481229B93}"/>
              </a:ext>
            </a:extLst>
          </p:cNvPr>
          <p:cNvSpPr txBox="1"/>
          <p:nvPr/>
        </p:nvSpPr>
        <p:spPr>
          <a:xfrm>
            <a:off x="4567305" y="-35603"/>
            <a:ext cx="17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classification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CD17E65-0410-4A25-83E6-08EF1299A0C4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00E16D9-408A-4E4F-AF1A-B68D250634F0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950D9A7-7711-41FE-947A-AC5FCD755EAA}"/>
              </a:ext>
            </a:extLst>
          </p:cNvPr>
          <p:cNvSpPr txBox="1"/>
          <p:nvPr/>
        </p:nvSpPr>
        <p:spPr>
          <a:xfrm>
            <a:off x="8673981" y="2999574"/>
            <a:ext cx="257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9 data sources of 6 types: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FC05C05-054C-45AE-A196-B446809C7BB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655" y="6116095"/>
            <a:ext cx="410689" cy="41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58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7BCF6D-E63C-4602-8F2E-BD0D2865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Selection</a:t>
            </a:r>
            <a:r>
              <a:rPr lang="fr-FR" dirty="0"/>
              <a:t> of </a:t>
            </a:r>
            <a:r>
              <a:rPr lang="fr-FR" dirty="0" err="1"/>
              <a:t>geographic</a:t>
            </a:r>
            <a:r>
              <a:rPr lang="fr-FR" dirty="0"/>
              <a:t> data sources - OSO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E7BA8-27FF-4C61-BD70-CB742AD97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F0FE4E-BEC2-4D16-AEAA-995DC2C38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16" name="Espace réservé de la date 3">
            <a:extLst>
              <a:ext uri="{FF2B5EF4-FFF2-40B4-BE49-F238E27FC236}">
                <a16:creationId xmlns:a16="http://schemas.microsoft.com/office/drawing/2014/main" id="{A55F7C13-E459-4D8D-A1C6-FE38F4394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7055"/>
            <a:ext cx="2743200" cy="290945"/>
          </a:xfrm>
        </p:spPr>
        <p:txBody>
          <a:bodyPr/>
          <a:lstStyle/>
          <a:p>
            <a:r>
              <a:rPr lang="fr-FR" dirty="0"/>
              <a:t>16/01/2026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A7D43A06-C8E8-412D-A1F5-4F24AE1760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211" y="1166958"/>
            <a:ext cx="7443445" cy="525263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900BDF0-E8A8-4F05-A892-957D1246066F}"/>
              </a:ext>
            </a:extLst>
          </p:cNvPr>
          <p:cNvSpPr txBox="1"/>
          <p:nvPr/>
        </p:nvSpPr>
        <p:spPr>
          <a:xfrm>
            <a:off x="8610600" y="3311371"/>
            <a:ext cx="3187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Land cover </a:t>
            </a:r>
            <a:r>
              <a:rPr lang="fr-FR" b="1" dirty="0" err="1"/>
              <a:t>maps</a:t>
            </a:r>
            <a:r>
              <a:rPr lang="fr-FR" b="1" dirty="0"/>
              <a:t>:</a:t>
            </a:r>
            <a:r>
              <a:rPr lang="fr-FR" dirty="0"/>
              <a:t> CLC, OSO</a:t>
            </a: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595E9008-2C0F-49B6-9CC0-E25E6001F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149937" y="1202055"/>
            <a:ext cx="2960768" cy="136183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E315D9C-7EE2-4568-8A2A-B85853045A25}"/>
              </a:ext>
            </a:extLst>
          </p:cNvPr>
          <p:cNvSpPr/>
          <p:nvPr/>
        </p:nvSpPr>
        <p:spPr>
          <a:xfrm>
            <a:off x="9116142" y="1795738"/>
            <a:ext cx="847008" cy="5001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C7C1C80-26F6-4A55-B77A-6CD14DB30EE2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CC0173C-AD8B-416A-95C6-9D666F04140A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507916E-BFF3-4EDC-B915-DA868D2EEDA6}"/>
              </a:ext>
            </a:extLst>
          </p:cNvPr>
          <p:cNvSpPr txBox="1"/>
          <p:nvPr/>
        </p:nvSpPr>
        <p:spPr>
          <a:xfrm>
            <a:off x="4567305" y="-35603"/>
            <a:ext cx="17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classification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428C788-90F0-4A7B-A45C-6B3AE50404C2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4A7EB7C-A6BC-43ED-9FB9-2F590AA40790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5104C8F-8BAE-46AF-9673-5568CD487D28}"/>
              </a:ext>
            </a:extLst>
          </p:cNvPr>
          <p:cNvSpPr txBox="1"/>
          <p:nvPr/>
        </p:nvSpPr>
        <p:spPr>
          <a:xfrm>
            <a:off x="8673981" y="2999574"/>
            <a:ext cx="257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9 data sources of 6 types: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C507D501-D7E7-4936-86A3-5668B487A57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655" y="6116095"/>
            <a:ext cx="410689" cy="41068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DA4A621-457F-4FBE-8917-6285A583200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645" y="6115887"/>
            <a:ext cx="417958" cy="41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9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7BCF6D-E63C-4602-8F2E-BD0D2865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Selection</a:t>
            </a:r>
            <a:r>
              <a:rPr lang="fr-FR" dirty="0"/>
              <a:t> of </a:t>
            </a:r>
            <a:r>
              <a:rPr lang="fr-FR" dirty="0" err="1"/>
              <a:t>geographic</a:t>
            </a:r>
            <a:r>
              <a:rPr lang="fr-FR" dirty="0"/>
              <a:t> data sources - BD TOPO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E7BA8-27FF-4C61-BD70-CB742AD97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F0FE4E-BEC2-4D16-AEAA-995DC2C38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16" name="Espace réservé de la date 3">
            <a:extLst>
              <a:ext uri="{FF2B5EF4-FFF2-40B4-BE49-F238E27FC236}">
                <a16:creationId xmlns:a16="http://schemas.microsoft.com/office/drawing/2014/main" id="{A55F7C13-E459-4D8D-A1C6-FE38F4394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7055"/>
            <a:ext cx="2743200" cy="290945"/>
          </a:xfrm>
        </p:spPr>
        <p:txBody>
          <a:bodyPr/>
          <a:lstStyle/>
          <a:p>
            <a:r>
              <a:rPr lang="fr-FR" dirty="0"/>
              <a:t>16/01/2026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A7D43A06-C8E8-412D-A1F5-4F24AE1760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211" y="1166958"/>
            <a:ext cx="7443445" cy="525263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C4BDA8A-46BF-4266-9AED-F033BED4D31C}"/>
              </a:ext>
            </a:extLst>
          </p:cNvPr>
          <p:cNvSpPr txBox="1"/>
          <p:nvPr/>
        </p:nvSpPr>
        <p:spPr>
          <a:xfrm>
            <a:off x="8610600" y="3311371"/>
            <a:ext cx="3187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Land cover </a:t>
            </a:r>
            <a:r>
              <a:rPr lang="fr-FR" b="1" dirty="0" err="1"/>
              <a:t>maps</a:t>
            </a:r>
            <a:r>
              <a:rPr lang="fr-FR" b="1" dirty="0"/>
              <a:t>:</a:t>
            </a:r>
            <a:r>
              <a:rPr lang="fr-FR" dirty="0"/>
              <a:t> CLC, OSO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/>
              <a:t>Topographic</a:t>
            </a:r>
            <a:r>
              <a:rPr lang="fr-FR" b="1" dirty="0"/>
              <a:t> </a:t>
            </a:r>
            <a:r>
              <a:rPr lang="fr-FR" b="1" dirty="0" err="1"/>
              <a:t>databases</a:t>
            </a:r>
            <a:r>
              <a:rPr lang="fr-FR" b="1" dirty="0"/>
              <a:t>: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BD TOPO</a:t>
            </a: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6A7A258C-7A00-4821-899D-643416F03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149937" y="1202055"/>
            <a:ext cx="2960768" cy="136183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494BE07-1345-4378-8C52-634F79A14C7F}"/>
              </a:ext>
            </a:extLst>
          </p:cNvPr>
          <p:cNvSpPr/>
          <p:nvPr/>
        </p:nvSpPr>
        <p:spPr>
          <a:xfrm>
            <a:off x="9116142" y="1795738"/>
            <a:ext cx="847008" cy="5001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3D03DC1-AC9E-44DD-9322-D5D99C25C49A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6D9C23F-E63C-4E3B-B267-1BBEF0E9ABAE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A325BEF-5256-44E4-B51D-8B65D239E254}"/>
              </a:ext>
            </a:extLst>
          </p:cNvPr>
          <p:cNvSpPr txBox="1"/>
          <p:nvPr/>
        </p:nvSpPr>
        <p:spPr>
          <a:xfrm>
            <a:off x="4567305" y="-35603"/>
            <a:ext cx="17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classification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7E7F084-99FE-4463-AEEB-F1DE582D83C0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4438B35-42ED-4F0F-A38A-63EB06FAE673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AC9A159-D9B4-4052-A759-373AD7D16AEB}"/>
              </a:ext>
            </a:extLst>
          </p:cNvPr>
          <p:cNvSpPr txBox="1"/>
          <p:nvPr/>
        </p:nvSpPr>
        <p:spPr>
          <a:xfrm>
            <a:off x="8673981" y="2999574"/>
            <a:ext cx="257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9 data sources of 6 types: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805583C8-777D-4920-89F2-75CBA7AD0F5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655" y="6116095"/>
            <a:ext cx="410689" cy="41068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9B63E04-3CBA-408A-A7C2-34D8C6B08AA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645" y="6115887"/>
            <a:ext cx="417958" cy="410689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2E9EACD-AAAA-4B56-8FE4-6CD15B19E30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7904" y="6112284"/>
            <a:ext cx="417958" cy="41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206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7BCF6D-E63C-4602-8F2E-BD0D2865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Selection</a:t>
            </a:r>
            <a:r>
              <a:rPr lang="fr-FR" dirty="0"/>
              <a:t> of </a:t>
            </a:r>
            <a:r>
              <a:rPr lang="fr-FR" dirty="0" err="1"/>
              <a:t>geographic</a:t>
            </a:r>
            <a:r>
              <a:rPr lang="fr-FR" dirty="0"/>
              <a:t> data sources - RPG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E7BA8-27FF-4C61-BD70-CB742AD97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F0FE4E-BEC2-4D16-AEAA-995DC2C38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16" name="Espace réservé de la date 3">
            <a:extLst>
              <a:ext uri="{FF2B5EF4-FFF2-40B4-BE49-F238E27FC236}">
                <a16:creationId xmlns:a16="http://schemas.microsoft.com/office/drawing/2014/main" id="{A55F7C13-E459-4D8D-A1C6-FE38F4394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7055"/>
            <a:ext cx="2743200" cy="290945"/>
          </a:xfrm>
        </p:spPr>
        <p:txBody>
          <a:bodyPr/>
          <a:lstStyle/>
          <a:p>
            <a:r>
              <a:rPr lang="fr-FR" dirty="0"/>
              <a:t>16/01/2026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A7D43A06-C8E8-412D-A1F5-4F24AE1760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211" y="1166958"/>
            <a:ext cx="7443445" cy="525263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4221575-A125-42AF-B34D-93707A4221FB}"/>
              </a:ext>
            </a:extLst>
          </p:cNvPr>
          <p:cNvSpPr txBox="1"/>
          <p:nvPr/>
        </p:nvSpPr>
        <p:spPr>
          <a:xfrm>
            <a:off x="8610600" y="3311371"/>
            <a:ext cx="3187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Land cover </a:t>
            </a:r>
            <a:r>
              <a:rPr lang="fr-FR" b="1" dirty="0" err="1"/>
              <a:t>maps</a:t>
            </a:r>
            <a:r>
              <a:rPr lang="fr-FR" b="1" dirty="0"/>
              <a:t>:</a:t>
            </a:r>
            <a:r>
              <a:rPr lang="fr-FR" dirty="0"/>
              <a:t> CLC, OSO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/>
              <a:t>Topographic</a:t>
            </a:r>
            <a:r>
              <a:rPr lang="fr-FR" b="1" dirty="0"/>
              <a:t> </a:t>
            </a:r>
            <a:r>
              <a:rPr lang="fr-FR" b="1" dirty="0" err="1"/>
              <a:t>databases</a:t>
            </a:r>
            <a:r>
              <a:rPr lang="fr-FR" b="1" dirty="0"/>
              <a:t>: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BD TOPO, RPG</a:t>
            </a: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41CA4C75-878E-47E1-8E73-7EE29A462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149937" y="1202055"/>
            <a:ext cx="2960768" cy="136183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9A4EAA6-280E-4E67-9088-548EDC60A73D}"/>
              </a:ext>
            </a:extLst>
          </p:cNvPr>
          <p:cNvSpPr/>
          <p:nvPr/>
        </p:nvSpPr>
        <p:spPr>
          <a:xfrm>
            <a:off x="9116142" y="1795738"/>
            <a:ext cx="847008" cy="5001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0259DE0-E923-490D-850F-A8D845C401DC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294A4A0-3A79-4E15-A6F6-9CCC457E596F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AD90EE0-95ED-412B-A787-08CBAB07708E}"/>
              </a:ext>
            </a:extLst>
          </p:cNvPr>
          <p:cNvSpPr txBox="1"/>
          <p:nvPr/>
        </p:nvSpPr>
        <p:spPr>
          <a:xfrm>
            <a:off x="4567305" y="-35603"/>
            <a:ext cx="17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classification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335BD1B-96F4-4544-9AE2-B32E315096C5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F622770-B1A1-4C93-B3DD-4CDF59C5BB8D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9F827B9-4C73-4EAE-8573-531B458652FC}"/>
              </a:ext>
            </a:extLst>
          </p:cNvPr>
          <p:cNvSpPr txBox="1"/>
          <p:nvPr/>
        </p:nvSpPr>
        <p:spPr>
          <a:xfrm>
            <a:off x="8673981" y="2999574"/>
            <a:ext cx="257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9 data sources of 6 types: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E4E4D537-A8DA-4E82-8F7B-1E8E8C9476D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655" y="6116095"/>
            <a:ext cx="410689" cy="410689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5D9E69C-E4AE-45CA-AAB7-C4FA677F2DA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645" y="6115887"/>
            <a:ext cx="417958" cy="41068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2DB8C6E-A729-47CD-8D41-7FAD8DCBBE3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162" y="6112284"/>
            <a:ext cx="421559" cy="414291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BD6B5075-1B32-4EF0-B537-AC2D597A66A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7904" y="6112284"/>
            <a:ext cx="417958" cy="41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35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EE5672-C07B-420B-999E-1733B1C3E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Context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274FE0-1D61-4733-97A7-BDDDD8B2B9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7055"/>
            <a:ext cx="2743200" cy="290945"/>
          </a:xfrm>
        </p:spPr>
        <p:txBody>
          <a:bodyPr/>
          <a:lstStyle/>
          <a:p>
            <a:r>
              <a:rPr lang="fr-FR"/>
              <a:t>16/01/2026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2C2FFC-6BFF-49C8-A085-7A51A82EA2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1309" y="6558743"/>
            <a:ext cx="8054109" cy="299257"/>
          </a:xfrm>
        </p:spPr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496023-D917-436C-B6D9-6D23E1773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8743"/>
            <a:ext cx="2743200" cy="299257"/>
          </a:xfrm>
        </p:spPr>
        <p:txBody>
          <a:bodyPr/>
          <a:lstStyle/>
          <a:p>
            <a:fld id="{66E9EA01-CEB4-4B8A-8E85-27B45B45EEF7}" type="slidenum">
              <a:rPr lang="fr-FR" smtClean="0"/>
              <a:t>3</a:t>
            </a:fld>
            <a:endParaRPr lang="fr-FR"/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7AA82455-1AF3-40E9-B9C1-D317103DE1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678" y="1173315"/>
            <a:ext cx="9664645" cy="5378405"/>
          </a:xfr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7E48081-7C1E-4B4F-8C87-5573B724229B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3CD008A-7ADD-4C7B-9494-81757FBB223E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1DB4069-E52F-4185-9FFA-6276E0F192BC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938C631-2796-49FF-AB09-0AD06F2A6714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D22E9FA-9889-40D1-8AAD-4A5E58F53218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34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7BCF6D-E63C-4602-8F2E-BD0D2865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Selection</a:t>
            </a:r>
            <a:r>
              <a:rPr lang="fr-FR" dirty="0"/>
              <a:t> of </a:t>
            </a:r>
            <a:r>
              <a:rPr lang="fr-FR" dirty="0" err="1"/>
              <a:t>geographic</a:t>
            </a:r>
            <a:r>
              <a:rPr lang="fr-FR" dirty="0"/>
              <a:t> data sources - OSM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E7BA8-27FF-4C61-BD70-CB742AD97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F0FE4E-BEC2-4D16-AEAA-995DC2C38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16" name="Espace réservé de la date 3">
            <a:extLst>
              <a:ext uri="{FF2B5EF4-FFF2-40B4-BE49-F238E27FC236}">
                <a16:creationId xmlns:a16="http://schemas.microsoft.com/office/drawing/2014/main" id="{A55F7C13-E459-4D8D-A1C6-FE38F4394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7055"/>
            <a:ext cx="2743200" cy="290945"/>
          </a:xfrm>
        </p:spPr>
        <p:txBody>
          <a:bodyPr/>
          <a:lstStyle/>
          <a:p>
            <a:r>
              <a:rPr lang="fr-FR" dirty="0"/>
              <a:t>16/01/2026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A7D43A06-C8E8-412D-A1F5-4F24AE1760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211" y="1178103"/>
            <a:ext cx="7443445" cy="525263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2FBD368-E32A-498D-8B02-14A6A67F5B02}"/>
              </a:ext>
            </a:extLst>
          </p:cNvPr>
          <p:cNvSpPr txBox="1"/>
          <p:nvPr/>
        </p:nvSpPr>
        <p:spPr>
          <a:xfrm>
            <a:off x="8610600" y="3311371"/>
            <a:ext cx="3187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Land cover </a:t>
            </a:r>
            <a:r>
              <a:rPr lang="fr-FR" b="1" dirty="0" err="1"/>
              <a:t>maps</a:t>
            </a:r>
            <a:r>
              <a:rPr lang="fr-FR" b="1" dirty="0"/>
              <a:t>:</a:t>
            </a:r>
            <a:r>
              <a:rPr lang="fr-FR" dirty="0"/>
              <a:t> CLC, OSO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/>
              <a:t>Topographic</a:t>
            </a:r>
            <a:r>
              <a:rPr lang="fr-FR" b="1" dirty="0"/>
              <a:t> </a:t>
            </a:r>
            <a:r>
              <a:rPr lang="fr-FR" b="1" dirty="0" err="1"/>
              <a:t>databases</a:t>
            </a:r>
            <a:r>
              <a:rPr lang="fr-FR" b="1" dirty="0"/>
              <a:t>: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BD TOPO, RPG, OSM</a:t>
            </a: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E80B1DF6-6A94-4F58-949F-6A53D087E38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149937" y="1202055"/>
            <a:ext cx="2960768" cy="136183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835D2D9-5BB9-4600-AD0E-7C4FE1EEC003}"/>
              </a:ext>
            </a:extLst>
          </p:cNvPr>
          <p:cNvSpPr/>
          <p:nvPr/>
        </p:nvSpPr>
        <p:spPr>
          <a:xfrm>
            <a:off x="9116142" y="1795738"/>
            <a:ext cx="847008" cy="5001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151659E-1CE2-46D1-8F99-56FF0F99CBAD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B010B04-AAB1-476E-93FC-3CA07CC52E44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C2E3566-76C3-4FDE-94AE-C2388E920BF1}"/>
              </a:ext>
            </a:extLst>
          </p:cNvPr>
          <p:cNvSpPr txBox="1"/>
          <p:nvPr/>
        </p:nvSpPr>
        <p:spPr>
          <a:xfrm>
            <a:off x="4567305" y="-35603"/>
            <a:ext cx="17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classification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200D06E-4381-4431-B3A3-44E007174D1D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B8A70C5-FE68-47E8-8350-DF89A4B1A085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4C9E283-C1A9-494D-8DE9-892CD8401E2F}"/>
              </a:ext>
            </a:extLst>
          </p:cNvPr>
          <p:cNvSpPr txBox="1"/>
          <p:nvPr/>
        </p:nvSpPr>
        <p:spPr>
          <a:xfrm>
            <a:off x="8673981" y="2999574"/>
            <a:ext cx="257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9 data sources of 6 types: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BD02763-F637-467C-8019-6C6B7FED669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655" y="6116095"/>
            <a:ext cx="410689" cy="410689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B5F84201-D24D-4192-9D34-8D49F955FE2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645" y="6115887"/>
            <a:ext cx="417958" cy="410689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AD94E58-74CB-408A-84B8-7D35790D460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162" y="6112284"/>
            <a:ext cx="421559" cy="41429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2753D6F-A420-4CF6-9F4C-6452A308284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7904" y="6112284"/>
            <a:ext cx="417958" cy="414291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5E55E70E-3F38-4162-8534-425F9F94DCF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6422" y="6112283"/>
            <a:ext cx="414291" cy="41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9929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7BCF6D-E63C-4602-8F2E-BD0D2865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Selection</a:t>
            </a:r>
            <a:r>
              <a:rPr lang="fr-FR" dirty="0"/>
              <a:t> of </a:t>
            </a:r>
            <a:r>
              <a:rPr lang="fr-FR" dirty="0" err="1"/>
              <a:t>geographic</a:t>
            </a:r>
            <a:r>
              <a:rPr lang="fr-FR" dirty="0"/>
              <a:t> data sources - Land Files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E7BA8-27FF-4C61-BD70-CB742AD97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F0FE4E-BEC2-4D16-AEAA-995DC2C38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16" name="Espace réservé de la date 3">
            <a:extLst>
              <a:ext uri="{FF2B5EF4-FFF2-40B4-BE49-F238E27FC236}">
                <a16:creationId xmlns:a16="http://schemas.microsoft.com/office/drawing/2014/main" id="{A55F7C13-E459-4D8D-A1C6-FE38F4394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7055"/>
            <a:ext cx="2743200" cy="290945"/>
          </a:xfrm>
        </p:spPr>
        <p:txBody>
          <a:bodyPr/>
          <a:lstStyle/>
          <a:p>
            <a:r>
              <a:rPr lang="fr-FR" dirty="0"/>
              <a:t>16/01/2026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A7D43A06-C8E8-412D-A1F5-4F24AE1760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211" y="1166958"/>
            <a:ext cx="7443445" cy="525263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21F25F9-A41A-45E4-9A69-33C02A713A56}"/>
              </a:ext>
            </a:extLst>
          </p:cNvPr>
          <p:cNvSpPr txBox="1"/>
          <p:nvPr/>
        </p:nvSpPr>
        <p:spPr>
          <a:xfrm>
            <a:off x="8610600" y="3311371"/>
            <a:ext cx="3187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Land cover </a:t>
            </a:r>
            <a:r>
              <a:rPr lang="fr-FR" b="1" dirty="0" err="1"/>
              <a:t>maps</a:t>
            </a:r>
            <a:r>
              <a:rPr lang="fr-FR" b="1" dirty="0"/>
              <a:t>:</a:t>
            </a:r>
            <a:r>
              <a:rPr lang="fr-FR" dirty="0"/>
              <a:t> CLC, OSO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/>
              <a:t>Topographic</a:t>
            </a:r>
            <a:r>
              <a:rPr lang="fr-FR" b="1" dirty="0"/>
              <a:t> </a:t>
            </a:r>
            <a:r>
              <a:rPr lang="fr-FR" b="1" dirty="0" err="1"/>
              <a:t>databases</a:t>
            </a:r>
            <a:r>
              <a:rPr lang="fr-FR" b="1" dirty="0"/>
              <a:t>:</a:t>
            </a:r>
            <a:br>
              <a:rPr lang="fr-FR" b="1" dirty="0"/>
            </a:br>
            <a:r>
              <a:rPr lang="fr-FR" dirty="0"/>
              <a:t>BD TOPO, RPG, OSM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Cadastral data:</a:t>
            </a:r>
            <a:r>
              <a:rPr lang="fr-FR" dirty="0"/>
              <a:t> Land Files</a:t>
            </a: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78F57457-A83B-42A0-B252-5A50FD8D41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149937" y="1202055"/>
            <a:ext cx="2960768" cy="136183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C4DFEDD-A29B-4A9A-8D05-EFA4BF3C8066}"/>
              </a:ext>
            </a:extLst>
          </p:cNvPr>
          <p:cNvSpPr/>
          <p:nvPr/>
        </p:nvSpPr>
        <p:spPr>
          <a:xfrm>
            <a:off x="9116142" y="1795738"/>
            <a:ext cx="847008" cy="5001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7ECB5DC-4940-49DD-948E-193FBA598500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BE4C051-F57C-4CE6-B36C-1091EB0C7B86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C2B0DA7-6A51-49BE-98E0-0B0BAAFF40BB}"/>
              </a:ext>
            </a:extLst>
          </p:cNvPr>
          <p:cNvSpPr txBox="1"/>
          <p:nvPr/>
        </p:nvSpPr>
        <p:spPr>
          <a:xfrm>
            <a:off x="4567305" y="-35603"/>
            <a:ext cx="17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classification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219F0B4-B78A-4DDE-928B-B4DCA8527228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A9E7ED8-EDDA-4646-AF3C-18C036AA37BF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035C696-DA21-493A-93F2-2738F2A4C591}"/>
              </a:ext>
            </a:extLst>
          </p:cNvPr>
          <p:cNvSpPr txBox="1"/>
          <p:nvPr/>
        </p:nvSpPr>
        <p:spPr>
          <a:xfrm>
            <a:off x="8673981" y="2999574"/>
            <a:ext cx="257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9 data sources of 6 types: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89E0DD80-3CD2-4FA7-B92F-E32CB257C9A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655" y="6116095"/>
            <a:ext cx="410689" cy="410689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B865B289-2C86-4075-858E-C480ABEAEBF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645" y="6115887"/>
            <a:ext cx="417958" cy="410689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DAA5D016-79E9-4554-9550-D04813BD43D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162" y="6112284"/>
            <a:ext cx="421559" cy="414291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5D4E95EF-8ADB-485A-A149-B83519E021A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904" y="6112284"/>
            <a:ext cx="417958" cy="414291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CDB252CC-3635-46F1-8E08-BF50DE00596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422" y="6112283"/>
            <a:ext cx="414291" cy="414291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F5881914-11AD-4DDB-A2A1-B9EE737DB2F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681" y="6112250"/>
            <a:ext cx="417958" cy="41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392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7BCF6D-E63C-4602-8F2E-BD0D2865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Selection</a:t>
            </a:r>
            <a:r>
              <a:rPr lang="fr-FR" dirty="0"/>
              <a:t> of </a:t>
            </a:r>
            <a:r>
              <a:rPr lang="fr-FR" dirty="0" err="1"/>
              <a:t>geographic</a:t>
            </a:r>
            <a:r>
              <a:rPr lang="fr-FR" dirty="0"/>
              <a:t> data sources - BD ORTHO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E7BA8-27FF-4C61-BD70-CB742AD97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F0FE4E-BEC2-4D16-AEAA-995DC2C38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16" name="Espace réservé de la date 3">
            <a:extLst>
              <a:ext uri="{FF2B5EF4-FFF2-40B4-BE49-F238E27FC236}">
                <a16:creationId xmlns:a16="http://schemas.microsoft.com/office/drawing/2014/main" id="{A55F7C13-E459-4D8D-A1C6-FE38F4394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7055"/>
            <a:ext cx="2743200" cy="290945"/>
          </a:xfrm>
        </p:spPr>
        <p:txBody>
          <a:bodyPr/>
          <a:lstStyle/>
          <a:p>
            <a:r>
              <a:rPr lang="fr-FR" dirty="0"/>
              <a:t>16/01/2026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A7D43A06-C8E8-412D-A1F5-4F24AE1760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166958"/>
            <a:ext cx="7443445" cy="525263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78FCFB2-53C1-4446-BFD1-DB4F13F5FA69}"/>
              </a:ext>
            </a:extLst>
          </p:cNvPr>
          <p:cNvSpPr txBox="1"/>
          <p:nvPr/>
        </p:nvSpPr>
        <p:spPr>
          <a:xfrm>
            <a:off x="8610600" y="3311371"/>
            <a:ext cx="31878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Land cover </a:t>
            </a:r>
            <a:r>
              <a:rPr lang="fr-FR" b="1" dirty="0" err="1"/>
              <a:t>maps</a:t>
            </a:r>
            <a:r>
              <a:rPr lang="fr-FR" b="1" dirty="0"/>
              <a:t>:</a:t>
            </a:r>
            <a:r>
              <a:rPr lang="fr-FR" dirty="0"/>
              <a:t> CLC, OSO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/>
              <a:t>Topographic</a:t>
            </a:r>
            <a:r>
              <a:rPr lang="fr-FR" b="1" dirty="0"/>
              <a:t> </a:t>
            </a:r>
            <a:r>
              <a:rPr lang="fr-FR" b="1" dirty="0" err="1"/>
              <a:t>databases</a:t>
            </a:r>
            <a:r>
              <a:rPr lang="fr-FR" b="1" dirty="0"/>
              <a:t>:</a:t>
            </a:r>
            <a:br>
              <a:rPr lang="fr-FR" b="1" dirty="0"/>
            </a:br>
            <a:r>
              <a:rPr lang="fr-FR" dirty="0"/>
              <a:t>BD TOPO, RPG, OSM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Cadastral data:</a:t>
            </a:r>
            <a:r>
              <a:rPr lang="fr-FR" dirty="0"/>
              <a:t> Land 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/>
              <a:t>Aerial</a:t>
            </a:r>
            <a:r>
              <a:rPr lang="fr-FR" b="1" dirty="0"/>
              <a:t> images:</a:t>
            </a:r>
            <a:r>
              <a:rPr lang="fr-FR" dirty="0"/>
              <a:t> BD Ortho</a:t>
            </a: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05871BC0-F4F6-408D-B6CD-CC77A4B918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149937" y="1202055"/>
            <a:ext cx="2960768" cy="136183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5B33BC7-90ED-4390-B84E-2A7FC4AC716E}"/>
              </a:ext>
            </a:extLst>
          </p:cNvPr>
          <p:cNvSpPr/>
          <p:nvPr/>
        </p:nvSpPr>
        <p:spPr>
          <a:xfrm>
            <a:off x="9116142" y="1795738"/>
            <a:ext cx="847008" cy="5001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7F24BB8-6F35-4535-9BD3-C564C8A0E2E3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D0A6C2A-38AB-4463-A685-A8D2B23EE4D3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4836FAA-6F23-46D4-9633-0658E89A0666}"/>
              </a:ext>
            </a:extLst>
          </p:cNvPr>
          <p:cNvSpPr txBox="1"/>
          <p:nvPr/>
        </p:nvSpPr>
        <p:spPr>
          <a:xfrm>
            <a:off x="4567305" y="-35603"/>
            <a:ext cx="17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classification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D8F0711-1E41-46EB-8F4E-6EB51C030CC0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7B82D75-0DD0-44FB-A364-41C19510A3CA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EAEB0CF-895B-4E4A-BCFD-50EC56B359A3}"/>
              </a:ext>
            </a:extLst>
          </p:cNvPr>
          <p:cNvSpPr txBox="1"/>
          <p:nvPr/>
        </p:nvSpPr>
        <p:spPr>
          <a:xfrm>
            <a:off x="8673981" y="2999574"/>
            <a:ext cx="257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9 data sources of 6 types: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9942672B-AEE3-4111-BC9E-1A61BEBA26A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655" y="6116095"/>
            <a:ext cx="410689" cy="410689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37FE2DDA-90C7-4CCF-87B7-EDC4EE800EA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645" y="6115887"/>
            <a:ext cx="417958" cy="410689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855163DF-9C11-445C-9AB5-837DC0149C1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162" y="6112284"/>
            <a:ext cx="421559" cy="414291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D5D1ECDC-7978-4365-868E-C9256C01005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904" y="6112284"/>
            <a:ext cx="417958" cy="414291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752AB0A7-7F3B-4ABE-9A73-D641A6B8FD8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422" y="6112283"/>
            <a:ext cx="414291" cy="414291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DE57B415-C542-4DCA-BEBE-CB06EDDBC7B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681" y="6112250"/>
            <a:ext cx="417958" cy="414324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D2D1486B-A083-49D1-80BE-562C0C08F13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940" y="6112218"/>
            <a:ext cx="417958" cy="41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683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7BCF6D-E63C-4602-8F2E-BD0D2865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Selection</a:t>
            </a:r>
            <a:r>
              <a:rPr lang="fr-FR" dirty="0"/>
              <a:t> of </a:t>
            </a:r>
            <a:r>
              <a:rPr lang="fr-FR" dirty="0" err="1"/>
              <a:t>geographic</a:t>
            </a:r>
            <a:r>
              <a:rPr lang="fr-FR" dirty="0"/>
              <a:t> data sources - INSEE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E7BA8-27FF-4C61-BD70-CB742AD97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F0FE4E-BEC2-4D16-AEAA-995DC2C38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16" name="Espace réservé de la date 3">
            <a:extLst>
              <a:ext uri="{FF2B5EF4-FFF2-40B4-BE49-F238E27FC236}">
                <a16:creationId xmlns:a16="http://schemas.microsoft.com/office/drawing/2014/main" id="{A55F7C13-E459-4D8D-A1C6-FE38F4394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7055"/>
            <a:ext cx="2743200" cy="290945"/>
          </a:xfrm>
        </p:spPr>
        <p:txBody>
          <a:bodyPr/>
          <a:lstStyle/>
          <a:p>
            <a:r>
              <a:rPr lang="fr-FR" dirty="0"/>
              <a:t>16/01/2026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A7D43A06-C8E8-412D-A1F5-4F24AE1760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211" y="1166958"/>
            <a:ext cx="7443445" cy="525263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B726639-8687-48E0-A40C-34F131371072}"/>
              </a:ext>
            </a:extLst>
          </p:cNvPr>
          <p:cNvSpPr txBox="1"/>
          <p:nvPr/>
        </p:nvSpPr>
        <p:spPr>
          <a:xfrm>
            <a:off x="8610600" y="3311371"/>
            <a:ext cx="32947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Land cover </a:t>
            </a:r>
            <a:r>
              <a:rPr lang="fr-FR" b="1" dirty="0" err="1"/>
              <a:t>maps</a:t>
            </a:r>
            <a:r>
              <a:rPr lang="fr-FR" b="1" dirty="0"/>
              <a:t>:</a:t>
            </a:r>
            <a:r>
              <a:rPr lang="fr-FR" dirty="0"/>
              <a:t> CLC, OSO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/>
              <a:t>Topographic</a:t>
            </a:r>
            <a:r>
              <a:rPr lang="fr-FR" b="1" dirty="0"/>
              <a:t> </a:t>
            </a:r>
            <a:r>
              <a:rPr lang="fr-FR" b="1" dirty="0" err="1"/>
              <a:t>databases</a:t>
            </a:r>
            <a:r>
              <a:rPr lang="fr-FR" b="1" dirty="0"/>
              <a:t>:</a:t>
            </a:r>
            <a:br>
              <a:rPr lang="fr-FR" b="1" dirty="0"/>
            </a:br>
            <a:r>
              <a:rPr lang="fr-FR" dirty="0"/>
              <a:t>BD TOPO, RPG, OSM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Cadastral data:</a:t>
            </a:r>
            <a:r>
              <a:rPr lang="fr-FR" dirty="0"/>
              <a:t> Land 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/>
              <a:t>Aerial</a:t>
            </a:r>
            <a:r>
              <a:rPr lang="fr-FR" b="1" dirty="0"/>
              <a:t> images:</a:t>
            </a:r>
            <a:r>
              <a:rPr lang="fr-FR" dirty="0"/>
              <a:t> BD Ortho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/>
              <a:t>Socio-demographic</a:t>
            </a:r>
            <a:r>
              <a:rPr lang="fr-FR" b="1" dirty="0"/>
              <a:t> </a:t>
            </a:r>
            <a:r>
              <a:rPr lang="fr-FR" b="1" dirty="0" err="1"/>
              <a:t>statistics</a:t>
            </a:r>
            <a:r>
              <a:rPr lang="fr-FR" b="1" dirty="0"/>
              <a:t>:</a:t>
            </a:r>
            <a:r>
              <a:rPr lang="fr-FR" dirty="0"/>
              <a:t> INSEE</a:t>
            </a: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19358871-108B-4BE6-89ED-C7EBD88F0E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149937" y="1202055"/>
            <a:ext cx="2960768" cy="136183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B6919B0-7965-4D09-AB12-F13CBE18E049}"/>
              </a:ext>
            </a:extLst>
          </p:cNvPr>
          <p:cNvSpPr/>
          <p:nvPr/>
        </p:nvSpPr>
        <p:spPr>
          <a:xfrm>
            <a:off x="9116142" y="1795738"/>
            <a:ext cx="847008" cy="5001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68E6D1A-9E6D-48D1-8940-0FCAFD930D6F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1AE65F6-992D-46DA-A312-34C3C2AFA294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9CB12B5-5416-4802-A97B-3690E378C2F4}"/>
              </a:ext>
            </a:extLst>
          </p:cNvPr>
          <p:cNvSpPr txBox="1"/>
          <p:nvPr/>
        </p:nvSpPr>
        <p:spPr>
          <a:xfrm>
            <a:off x="4567305" y="-35603"/>
            <a:ext cx="17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classification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D06E9E8-118F-4038-9DA9-E927DD0F130F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A416B8D-366E-482B-A65C-806C1C58EA7C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41D88BC-0D68-47F9-B3AD-ED04D5ABF980}"/>
              </a:ext>
            </a:extLst>
          </p:cNvPr>
          <p:cNvSpPr txBox="1"/>
          <p:nvPr/>
        </p:nvSpPr>
        <p:spPr>
          <a:xfrm>
            <a:off x="8673981" y="2999574"/>
            <a:ext cx="257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9 data sources of 6 types: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A70C6482-048A-4C29-886C-664CFBB85DA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655" y="6116095"/>
            <a:ext cx="410689" cy="41068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E0F8A280-A463-49CD-B9BD-6912C390379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645" y="6115887"/>
            <a:ext cx="417958" cy="410689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4BEA2598-81CB-4A08-B1C1-E682723699D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162" y="6112284"/>
            <a:ext cx="421559" cy="414291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AF4AF8CA-8E99-4596-A716-51D10EA7506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904" y="6112284"/>
            <a:ext cx="417958" cy="414291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F73E70FD-4588-43B8-88AF-8ABB4ADAF03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422" y="6112283"/>
            <a:ext cx="414291" cy="414291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507B84C4-5E5B-4025-AA16-CA1EA26E02E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681" y="6112250"/>
            <a:ext cx="417958" cy="414324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92CF588E-48C5-421D-BBB1-4FB51475910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940" y="6112218"/>
            <a:ext cx="417958" cy="414355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3CEEAA71-65C2-474E-BEDC-BC68950FB81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99" y="6112218"/>
            <a:ext cx="410688" cy="41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855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7BCF6D-E63C-4602-8F2E-BD0D2865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Selection</a:t>
            </a:r>
            <a:r>
              <a:rPr lang="fr-FR" dirty="0"/>
              <a:t> of </a:t>
            </a:r>
            <a:r>
              <a:rPr lang="fr-FR" dirty="0" err="1"/>
              <a:t>geographic</a:t>
            </a:r>
            <a:r>
              <a:rPr lang="fr-FR" dirty="0"/>
              <a:t> data sources - </a:t>
            </a:r>
            <a:r>
              <a:rPr lang="fr-FR" dirty="0" err="1"/>
              <a:t>Geometry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E7BA8-27FF-4C61-BD70-CB742AD97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F0FE4E-BEC2-4D16-AEAA-995DC2C38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12" name="Espace réservé de la date 3">
            <a:extLst>
              <a:ext uri="{FF2B5EF4-FFF2-40B4-BE49-F238E27FC236}">
                <a16:creationId xmlns:a16="http://schemas.microsoft.com/office/drawing/2014/main" id="{220B44B1-6FC2-4AD4-9293-7DE161AA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7055"/>
            <a:ext cx="2743200" cy="290945"/>
          </a:xfrm>
        </p:spPr>
        <p:txBody>
          <a:bodyPr/>
          <a:lstStyle/>
          <a:p>
            <a:r>
              <a:rPr lang="fr-FR" dirty="0"/>
              <a:t>16/01/2026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3B56BE6-5318-404D-8C62-4ED4213F53F1}"/>
              </a:ext>
            </a:extLst>
          </p:cNvPr>
          <p:cNvSpPr txBox="1"/>
          <p:nvPr/>
        </p:nvSpPr>
        <p:spPr>
          <a:xfrm>
            <a:off x="8610600" y="3311371"/>
            <a:ext cx="34634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Land cover </a:t>
            </a:r>
            <a:r>
              <a:rPr lang="fr-FR" b="1" dirty="0" err="1"/>
              <a:t>maps</a:t>
            </a:r>
            <a:r>
              <a:rPr lang="fr-FR" b="1" dirty="0"/>
              <a:t>:</a:t>
            </a:r>
            <a:r>
              <a:rPr lang="fr-FR" dirty="0"/>
              <a:t> CLC, OSO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/>
              <a:t>Topographic</a:t>
            </a:r>
            <a:r>
              <a:rPr lang="fr-FR" b="1" dirty="0"/>
              <a:t> </a:t>
            </a:r>
            <a:r>
              <a:rPr lang="fr-FR" b="1" dirty="0" err="1"/>
              <a:t>databases</a:t>
            </a:r>
            <a:r>
              <a:rPr lang="fr-FR" b="1" dirty="0"/>
              <a:t>:</a:t>
            </a:r>
            <a:br>
              <a:rPr lang="fr-FR" b="1" dirty="0"/>
            </a:br>
            <a:r>
              <a:rPr lang="fr-FR" dirty="0"/>
              <a:t>BD TOPO, RPG, OSM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Cadastral data:</a:t>
            </a:r>
            <a:r>
              <a:rPr lang="fr-FR" dirty="0"/>
              <a:t> Land 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/>
              <a:t>Aerial</a:t>
            </a:r>
            <a:r>
              <a:rPr lang="fr-FR" b="1" dirty="0"/>
              <a:t> images:</a:t>
            </a:r>
            <a:r>
              <a:rPr lang="fr-FR" dirty="0"/>
              <a:t> BD Ortho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/>
              <a:t>Socio-demographic</a:t>
            </a:r>
            <a:r>
              <a:rPr lang="fr-FR" b="1" dirty="0"/>
              <a:t> </a:t>
            </a:r>
            <a:r>
              <a:rPr lang="fr-FR" b="1" dirty="0" err="1"/>
              <a:t>statistics</a:t>
            </a:r>
            <a:r>
              <a:rPr lang="fr-FR" b="1" dirty="0"/>
              <a:t>:</a:t>
            </a:r>
            <a:r>
              <a:rPr lang="fr-FR" dirty="0"/>
              <a:t> INSEE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/>
              <a:t>Geometry</a:t>
            </a:r>
            <a:r>
              <a:rPr lang="fr-FR" b="1" dirty="0"/>
              <a:t> of the mapping </a:t>
            </a:r>
            <a:r>
              <a:rPr lang="fr-FR" b="1" dirty="0" err="1"/>
              <a:t>units</a:t>
            </a:r>
            <a:endParaRPr lang="fr-FR" b="1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D20FCAA-A8B5-4476-BA80-7E4F20E52E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211" y="1166958"/>
            <a:ext cx="7443444" cy="5252634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6A3894AD-015A-4FE9-93CF-28F8BB6D5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149937" y="1202055"/>
            <a:ext cx="2960768" cy="136183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A7801DC-D921-4429-9CD5-913FB80F1633}"/>
              </a:ext>
            </a:extLst>
          </p:cNvPr>
          <p:cNvSpPr/>
          <p:nvPr/>
        </p:nvSpPr>
        <p:spPr>
          <a:xfrm>
            <a:off x="9116142" y="1795738"/>
            <a:ext cx="847008" cy="5001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F5A04BF-64E3-410F-A111-F67EED85F085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0D7E071-F590-4E3B-AA7C-119D0DB54BA4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ED8FD06-C354-4517-9224-C5D95C4885CA}"/>
              </a:ext>
            </a:extLst>
          </p:cNvPr>
          <p:cNvSpPr txBox="1"/>
          <p:nvPr/>
        </p:nvSpPr>
        <p:spPr>
          <a:xfrm>
            <a:off x="4567305" y="-35603"/>
            <a:ext cx="17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classification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73426E3-6D98-4A64-BD05-089481F35562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E076A77-F298-430B-BF98-D05B0E94A93A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9BCC3C5-74BD-45AB-B429-E6F4287CB8E8}"/>
              </a:ext>
            </a:extLst>
          </p:cNvPr>
          <p:cNvSpPr txBox="1"/>
          <p:nvPr/>
        </p:nvSpPr>
        <p:spPr>
          <a:xfrm>
            <a:off x="8673981" y="2999574"/>
            <a:ext cx="257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9 data sources of 6 types: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4413132-D316-4AFF-86CF-D4DA3CF841D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655" y="6116095"/>
            <a:ext cx="410689" cy="41068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A1B0CBE-AA0E-4F7A-BF85-99AE2AF7A17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645" y="6115887"/>
            <a:ext cx="417958" cy="4106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2EA27A0-61DF-4ECB-BBFF-B3E89B01AE2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162" y="6112284"/>
            <a:ext cx="421559" cy="41429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E6AB745-6BF5-4DDC-A3D6-EC8782AA0B7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7904" y="6112284"/>
            <a:ext cx="417958" cy="414291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6A9476BD-A9E5-4F3F-8600-04C3B01D13E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6422" y="6112283"/>
            <a:ext cx="414291" cy="414291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AAC0859-8429-4D65-9635-0CA6A32F773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0681" y="6112250"/>
            <a:ext cx="417958" cy="414324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A4F84C15-D19E-4DE2-AD18-B92AA3F4EC2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4940" y="6112218"/>
            <a:ext cx="417958" cy="41435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C6A62B7-76D8-4A0B-9B7E-DE711EC285D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199" y="6112218"/>
            <a:ext cx="410688" cy="41068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9B89F64-C8D0-4728-8B9A-B4F053A7CC68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6188" y="6108550"/>
            <a:ext cx="414355" cy="41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712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7BCF6D-E63C-4602-8F2E-BD0D2865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Extraction of </a:t>
            </a:r>
            <a:r>
              <a:rPr lang="fr-FR" dirty="0" err="1"/>
              <a:t>attributes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54305A-12D4-4866-BD5D-69E76E3ED5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E7BA8-27FF-4C61-BD70-CB742AD97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F0FE4E-BEC2-4D16-AEAA-995DC2C38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35</a:t>
            </a:fld>
            <a:endParaRPr lang="fr-FR" dirty="0"/>
          </a:p>
        </p:txBody>
      </p:sp>
      <p:pic>
        <p:nvPicPr>
          <p:cNvPr id="16" name="Graphique 15">
            <a:extLst>
              <a:ext uri="{FF2B5EF4-FFF2-40B4-BE49-F238E27FC236}">
                <a16:creationId xmlns:a16="http://schemas.microsoft.com/office/drawing/2014/main" id="{1B56CFAD-D6D0-49C6-901F-7936F92BB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149937" y="1202055"/>
            <a:ext cx="2960768" cy="136183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2FB577E-3D2D-4833-9A85-BF93A366D9B7}"/>
              </a:ext>
            </a:extLst>
          </p:cNvPr>
          <p:cNvSpPr/>
          <p:nvPr/>
        </p:nvSpPr>
        <p:spPr>
          <a:xfrm>
            <a:off x="10215418" y="1462895"/>
            <a:ext cx="847008" cy="5001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7C0FE83B-7555-4F6E-A285-928AA1689C7B}"/>
              </a:ext>
            </a:extLst>
          </p:cNvPr>
          <p:cNvGrpSpPr/>
          <p:nvPr/>
        </p:nvGrpSpPr>
        <p:grpSpPr>
          <a:xfrm>
            <a:off x="1393371" y="3615531"/>
            <a:ext cx="5847677" cy="1400969"/>
            <a:chOff x="7725406" y="2933700"/>
            <a:chExt cx="3220363" cy="771525"/>
          </a:xfrm>
        </p:grpSpPr>
        <p:sp>
          <p:nvSpPr>
            <p:cNvPr id="3" name="Rectangle : avec coins rognés en haut 2">
              <a:extLst>
                <a:ext uri="{FF2B5EF4-FFF2-40B4-BE49-F238E27FC236}">
                  <a16:creationId xmlns:a16="http://schemas.microsoft.com/office/drawing/2014/main" id="{A498B709-A2E8-4DE8-92D7-07E384EAC74E}"/>
                </a:ext>
              </a:extLst>
            </p:cNvPr>
            <p:cNvSpPr/>
            <p:nvPr/>
          </p:nvSpPr>
          <p:spPr>
            <a:xfrm rot="2565440">
              <a:off x="9368610" y="2939891"/>
              <a:ext cx="593878" cy="495132"/>
            </a:xfrm>
            <a:prstGeom prst="snip2SameRect">
              <a:avLst>
                <a:gd name="adj1" fmla="val 34105"/>
                <a:gd name="adj2" fmla="val 0"/>
              </a:avLst>
            </a:prstGeom>
            <a:solidFill>
              <a:srgbClr val="A3D20B"/>
            </a:solidFill>
            <a:ln w="38100">
              <a:solidFill>
                <a:srgbClr val="5269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1DB014F7-1223-4D82-8371-78729AC7E4CE}"/>
                </a:ext>
              </a:extLst>
            </p:cNvPr>
            <p:cNvCxnSpPr/>
            <p:nvPr/>
          </p:nvCxnSpPr>
          <p:spPr>
            <a:xfrm>
              <a:off x="8315325" y="2933700"/>
              <a:ext cx="827974" cy="771525"/>
            </a:xfrm>
            <a:prstGeom prst="line">
              <a:avLst/>
            </a:prstGeom>
            <a:ln w="38100">
              <a:solidFill>
                <a:srgbClr val="5269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EC79E9AF-0AA2-4F36-814C-0D7931135596}"/>
                </a:ext>
              </a:extLst>
            </p:cNvPr>
            <p:cNvSpPr/>
            <p:nvPr/>
          </p:nvSpPr>
          <p:spPr>
            <a:xfrm>
              <a:off x="7725406" y="3219450"/>
              <a:ext cx="123194" cy="133350"/>
            </a:xfrm>
            <a:prstGeom prst="ellipse">
              <a:avLst/>
            </a:prstGeom>
            <a:solidFill>
              <a:srgbClr val="A3D20B"/>
            </a:solidFill>
            <a:ln w="38100">
              <a:solidFill>
                <a:srgbClr val="5269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4F987E1-B25A-45F3-AB63-F97200C3AC73}"/>
                </a:ext>
              </a:extLst>
            </p:cNvPr>
            <p:cNvSpPr/>
            <p:nvPr/>
          </p:nvSpPr>
          <p:spPr>
            <a:xfrm>
              <a:off x="10296525" y="2933700"/>
              <a:ext cx="209550" cy="209550"/>
            </a:xfrm>
            <a:prstGeom prst="rect">
              <a:avLst/>
            </a:prstGeom>
            <a:solidFill>
              <a:srgbClr val="A3D20B"/>
            </a:solidFill>
            <a:ln w="38100">
              <a:solidFill>
                <a:srgbClr val="5269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967EF74-95AC-49E2-8D02-F1035460E422}"/>
                </a:ext>
              </a:extLst>
            </p:cNvPr>
            <p:cNvSpPr/>
            <p:nvPr/>
          </p:nvSpPr>
          <p:spPr>
            <a:xfrm>
              <a:off x="10516372" y="2933700"/>
              <a:ext cx="209550" cy="209550"/>
            </a:xfrm>
            <a:prstGeom prst="rect">
              <a:avLst/>
            </a:prstGeom>
            <a:solidFill>
              <a:srgbClr val="A3D20B"/>
            </a:solidFill>
            <a:ln w="38100">
              <a:solidFill>
                <a:srgbClr val="5269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412AEDE-6139-4112-B18D-8485F0DE6E82}"/>
                </a:ext>
              </a:extLst>
            </p:cNvPr>
            <p:cNvSpPr/>
            <p:nvPr/>
          </p:nvSpPr>
          <p:spPr>
            <a:xfrm>
              <a:off x="10736219" y="2933700"/>
              <a:ext cx="209550" cy="209550"/>
            </a:xfrm>
            <a:prstGeom prst="rect">
              <a:avLst/>
            </a:prstGeom>
            <a:solidFill>
              <a:srgbClr val="A3D20B"/>
            </a:solidFill>
            <a:ln w="38100">
              <a:solidFill>
                <a:srgbClr val="5269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56ACB61-CDC3-47B3-9BE4-86775C298E88}"/>
                </a:ext>
              </a:extLst>
            </p:cNvPr>
            <p:cNvSpPr/>
            <p:nvPr/>
          </p:nvSpPr>
          <p:spPr>
            <a:xfrm>
              <a:off x="10296525" y="3157048"/>
              <a:ext cx="209550" cy="209550"/>
            </a:xfrm>
            <a:prstGeom prst="rect">
              <a:avLst/>
            </a:prstGeom>
            <a:solidFill>
              <a:srgbClr val="A3D20B"/>
            </a:solidFill>
            <a:ln w="38100">
              <a:solidFill>
                <a:srgbClr val="5269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C9ADFD9-4FC2-4B1D-A170-D4E4F398D486}"/>
                </a:ext>
              </a:extLst>
            </p:cNvPr>
            <p:cNvSpPr/>
            <p:nvPr/>
          </p:nvSpPr>
          <p:spPr>
            <a:xfrm>
              <a:off x="10516372" y="3157048"/>
              <a:ext cx="209550" cy="209550"/>
            </a:xfrm>
            <a:prstGeom prst="rect">
              <a:avLst/>
            </a:prstGeom>
            <a:solidFill>
              <a:srgbClr val="A3D20B"/>
            </a:solidFill>
            <a:ln w="38100">
              <a:solidFill>
                <a:srgbClr val="5269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13F6E2F-3878-46D8-93B5-F97715D06BB4}"/>
                </a:ext>
              </a:extLst>
            </p:cNvPr>
            <p:cNvSpPr/>
            <p:nvPr/>
          </p:nvSpPr>
          <p:spPr>
            <a:xfrm>
              <a:off x="10736219" y="3157048"/>
              <a:ext cx="209550" cy="209550"/>
            </a:xfrm>
            <a:prstGeom prst="rect">
              <a:avLst/>
            </a:prstGeom>
            <a:solidFill>
              <a:srgbClr val="A3D20B"/>
            </a:solidFill>
            <a:ln w="38100">
              <a:solidFill>
                <a:srgbClr val="5269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25C5842-010E-4D87-9C80-1A35D70DCD26}"/>
                </a:ext>
              </a:extLst>
            </p:cNvPr>
            <p:cNvSpPr/>
            <p:nvPr/>
          </p:nvSpPr>
          <p:spPr>
            <a:xfrm>
              <a:off x="10296525" y="3379417"/>
              <a:ext cx="209550" cy="209550"/>
            </a:xfrm>
            <a:prstGeom prst="rect">
              <a:avLst/>
            </a:prstGeom>
            <a:solidFill>
              <a:srgbClr val="A3D20B"/>
            </a:solidFill>
            <a:ln w="38100">
              <a:solidFill>
                <a:srgbClr val="5269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187BB4F-1792-4E24-99C4-D1BCFB71F36A}"/>
                </a:ext>
              </a:extLst>
            </p:cNvPr>
            <p:cNvSpPr/>
            <p:nvPr/>
          </p:nvSpPr>
          <p:spPr>
            <a:xfrm>
              <a:off x="10516372" y="3379417"/>
              <a:ext cx="209550" cy="209550"/>
            </a:xfrm>
            <a:prstGeom prst="rect">
              <a:avLst/>
            </a:prstGeom>
            <a:solidFill>
              <a:srgbClr val="A3D20B"/>
            </a:solidFill>
            <a:ln w="38100">
              <a:solidFill>
                <a:srgbClr val="5269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4E83C6B-7BB2-41BC-A8E8-96AFE5B2BB10}"/>
                </a:ext>
              </a:extLst>
            </p:cNvPr>
            <p:cNvSpPr/>
            <p:nvPr/>
          </p:nvSpPr>
          <p:spPr>
            <a:xfrm>
              <a:off x="10736219" y="3379417"/>
              <a:ext cx="209550" cy="209550"/>
            </a:xfrm>
            <a:prstGeom prst="rect">
              <a:avLst/>
            </a:prstGeom>
            <a:solidFill>
              <a:srgbClr val="A3D20B"/>
            </a:solidFill>
            <a:ln w="38100">
              <a:solidFill>
                <a:srgbClr val="5269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26BADBCB-54E4-4CA6-A72C-EB3FBF25275D}"/>
              </a:ext>
            </a:extLst>
          </p:cNvPr>
          <p:cNvSpPr txBox="1"/>
          <p:nvPr/>
        </p:nvSpPr>
        <p:spPr>
          <a:xfrm>
            <a:off x="1293616" y="3875895"/>
            <a:ext cx="8921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quantitative           qualitative</a:t>
            </a:r>
            <a:r>
              <a:rPr lang="fr-FR" sz="3600" dirty="0"/>
              <a:t> (</a:t>
            </a:r>
            <a:r>
              <a:rPr lang="fr-FR" sz="3600" dirty="0" err="1"/>
              <a:t>categorical</a:t>
            </a:r>
            <a:r>
              <a:rPr lang="fr-FR" sz="3600" dirty="0"/>
              <a:t>)</a:t>
            </a:r>
            <a:endParaRPr lang="fr-FR" sz="4000" dirty="0"/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A048E70E-8290-4710-BCE9-C0F2AD309BF0}"/>
              </a:ext>
            </a:extLst>
          </p:cNvPr>
          <p:cNvGrpSpPr/>
          <p:nvPr/>
        </p:nvGrpSpPr>
        <p:grpSpPr>
          <a:xfrm>
            <a:off x="3116528" y="3406111"/>
            <a:ext cx="3458018" cy="1819808"/>
            <a:chOff x="8825457" y="3379736"/>
            <a:chExt cx="3458018" cy="1819808"/>
          </a:xfrm>
        </p:grpSpPr>
        <p:sp>
          <p:nvSpPr>
            <p:cNvPr id="34" name="Pentagone 33">
              <a:extLst>
                <a:ext uri="{FF2B5EF4-FFF2-40B4-BE49-F238E27FC236}">
                  <a16:creationId xmlns:a16="http://schemas.microsoft.com/office/drawing/2014/main" id="{5029A832-26D3-4903-A7C5-E82919BE1190}"/>
                </a:ext>
              </a:extLst>
            </p:cNvPr>
            <p:cNvSpPr/>
            <p:nvPr/>
          </p:nvSpPr>
          <p:spPr>
            <a:xfrm rot="1893049">
              <a:off x="10110253" y="3379736"/>
              <a:ext cx="2173222" cy="1819808"/>
            </a:xfrm>
            <a:prstGeom prst="pentagon">
              <a:avLst/>
            </a:prstGeom>
            <a:solidFill>
              <a:srgbClr val="A3D20B"/>
            </a:solidFill>
            <a:ln w="38100">
              <a:solidFill>
                <a:srgbClr val="5269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FC32A788-698E-4B3F-971D-9C763BA4F0FD}"/>
                </a:ext>
              </a:extLst>
            </p:cNvPr>
            <p:cNvGrpSpPr/>
            <p:nvPr/>
          </p:nvGrpSpPr>
          <p:grpSpPr>
            <a:xfrm>
              <a:off x="8825457" y="3688306"/>
              <a:ext cx="2779922" cy="986364"/>
              <a:chOff x="8809984" y="3687236"/>
              <a:chExt cx="2779922" cy="986364"/>
            </a:xfrm>
          </p:grpSpPr>
          <p:sp>
            <p:nvSpPr>
              <p:cNvPr id="32" name="Pentagone 31">
                <a:extLst>
                  <a:ext uri="{FF2B5EF4-FFF2-40B4-BE49-F238E27FC236}">
                    <a16:creationId xmlns:a16="http://schemas.microsoft.com/office/drawing/2014/main" id="{87928267-F35C-48BD-864E-4FFC14E962B6}"/>
                  </a:ext>
                </a:extLst>
              </p:cNvPr>
              <p:cNvSpPr/>
              <p:nvPr/>
            </p:nvSpPr>
            <p:spPr>
              <a:xfrm>
                <a:off x="9017196" y="3914049"/>
                <a:ext cx="626535" cy="518877"/>
              </a:xfrm>
              <a:prstGeom prst="pentagon">
                <a:avLst/>
              </a:prstGeom>
              <a:solidFill>
                <a:srgbClr val="A3D20B"/>
              </a:solidFill>
              <a:ln w="38100">
                <a:solidFill>
                  <a:srgbClr val="52690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D23A22D-3FB9-4140-A384-2D8B316D3A62}"/>
                  </a:ext>
                </a:extLst>
              </p:cNvPr>
              <p:cNvSpPr/>
              <p:nvPr/>
            </p:nvSpPr>
            <p:spPr>
              <a:xfrm>
                <a:off x="8809984" y="3687236"/>
                <a:ext cx="1054960" cy="986364"/>
              </a:xfrm>
              <a:prstGeom prst="rect">
                <a:avLst/>
              </a:prstGeom>
              <a:noFill/>
              <a:ln w="3810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FE72F8D-7AC9-460D-B08E-C17D6873AFFF}"/>
                  </a:ext>
                </a:extLst>
              </p:cNvPr>
              <p:cNvSpPr/>
              <p:nvPr/>
            </p:nvSpPr>
            <p:spPr>
              <a:xfrm>
                <a:off x="10534946" y="3687236"/>
                <a:ext cx="1054960" cy="986364"/>
              </a:xfrm>
              <a:prstGeom prst="rect">
                <a:avLst/>
              </a:prstGeom>
              <a:noFill/>
              <a:ln w="3810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38" name="ZoneTexte 37">
            <a:extLst>
              <a:ext uri="{FF2B5EF4-FFF2-40B4-BE49-F238E27FC236}">
                <a16:creationId xmlns:a16="http://schemas.microsoft.com/office/drawing/2014/main" id="{FFEBB9C7-0D9F-4C11-9BEA-4E7B581E92AC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1B28D60-F659-4A95-8924-AB77838FA1B5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1B5BC2FB-A0AF-424C-8097-38A52BBE1BFB}"/>
              </a:ext>
            </a:extLst>
          </p:cNvPr>
          <p:cNvSpPr txBox="1"/>
          <p:nvPr/>
        </p:nvSpPr>
        <p:spPr>
          <a:xfrm>
            <a:off x="4567305" y="-35603"/>
            <a:ext cx="17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classification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87EE95ED-8AC4-4377-BF56-DA18EA0C21B5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0E88FC9E-9BDD-4088-8F30-5BC36CD94B86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210E803-A6AE-4DA9-94B1-85EEE5AF4C0B}"/>
              </a:ext>
            </a:extLst>
          </p:cNvPr>
          <p:cNvSpPr txBox="1"/>
          <p:nvPr/>
        </p:nvSpPr>
        <p:spPr>
          <a:xfrm>
            <a:off x="1151996" y="4376551"/>
            <a:ext cx="4465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"</a:t>
            </a:r>
            <a:r>
              <a:rPr lang="fr-FR" sz="2400" dirty="0" err="1"/>
              <a:t>Number</a:t>
            </a:r>
            <a:r>
              <a:rPr lang="fr-FR" sz="2400" dirty="0"/>
              <a:t> of </a:t>
            </a:r>
            <a:r>
              <a:rPr lang="fr-FR" sz="2400" dirty="0" err="1"/>
              <a:t>residential</a:t>
            </a:r>
            <a:r>
              <a:rPr lang="fr-FR" sz="2400" dirty="0"/>
              <a:t> buildings"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1A4A6BFA-7BEC-4FE5-B721-DD19799AD9A2}"/>
              </a:ext>
            </a:extLst>
          </p:cNvPr>
          <p:cNvSpPr txBox="1"/>
          <p:nvPr/>
        </p:nvSpPr>
        <p:spPr>
          <a:xfrm>
            <a:off x="7582077" y="4384306"/>
            <a:ext cx="3211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"</a:t>
            </a:r>
            <a:r>
              <a:rPr lang="fr-FR" sz="2400" dirty="0" err="1"/>
              <a:t>Mean</a:t>
            </a:r>
            <a:r>
              <a:rPr lang="fr-FR" sz="2400" dirty="0"/>
              <a:t> buildings </a:t>
            </a:r>
            <a:r>
              <a:rPr lang="fr-FR" sz="2400" dirty="0" err="1"/>
              <a:t>height</a:t>
            </a:r>
            <a:r>
              <a:rPr lang="fr-FR" sz="2400" dirty="0"/>
              <a:t>"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87DEB89-C542-4448-ACFC-A03C67AB0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fr-FR" dirty="0" err="1"/>
              <a:t>Several</a:t>
            </a:r>
            <a:r>
              <a:rPr lang="fr-FR" dirty="0"/>
              <a:t> </a:t>
            </a:r>
            <a:r>
              <a:rPr lang="fr-FR" b="1" dirty="0"/>
              <a:t>types of </a:t>
            </a:r>
            <a:r>
              <a:rPr lang="fr-FR" b="1" dirty="0" err="1"/>
              <a:t>attributes</a:t>
            </a:r>
            <a:r>
              <a:rPr lang="fr-FR" b="1" dirty="0"/>
              <a:t> </a:t>
            </a:r>
            <a:r>
              <a:rPr lang="fr-FR" dirty="0" err="1"/>
              <a:t>depending</a:t>
            </a:r>
            <a:r>
              <a:rPr lang="fr-FR" dirty="0"/>
              <a:t> on</a:t>
            </a:r>
          </a:p>
          <a:p>
            <a:pPr lvl="1"/>
            <a:r>
              <a:rPr lang="fr-FR" dirty="0"/>
              <a:t>the </a:t>
            </a:r>
            <a:r>
              <a:rPr lang="fr-FR" dirty="0" err="1"/>
              <a:t>geometry</a:t>
            </a:r>
            <a:r>
              <a:rPr lang="fr-FR" dirty="0"/>
              <a:t> of the data source</a:t>
            </a:r>
          </a:p>
          <a:p>
            <a:pPr lvl="1"/>
            <a:r>
              <a:rPr lang="fr-FR" dirty="0"/>
              <a:t>the data </a:t>
            </a:r>
            <a:r>
              <a:rPr lang="fr-FR" dirty="0" err="1"/>
              <a:t>representation</a:t>
            </a:r>
            <a:endParaRPr lang="fr-FR" dirty="0"/>
          </a:p>
          <a:p>
            <a:pPr lvl="1"/>
            <a:r>
              <a:rPr lang="fr-FR" dirty="0"/>
              <a:t>the </a:t>
            </a:r>
            <a:r>
              <a:rPr lang="fr-FR" dirty="0" err="1"/>
              <a:t>scale</a:t>
            </a:r>
            <a:r>
              <a:rPr lang="fr-FR" dirty="0"/>
              <a:t> </a:t>
            </a:r>
            <a:r>
              <a:rPr lang="fr-FR" dirty="0" err="1"/>
              <a:t>relationship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mapping </a:t>
            </a:r>
            <a:r>
              <a:rPr lang="fr-FR" dirty="0" err="1"/>
              <a:t>units</a:t>
            </a:r>
            <a:r>
              <a:rPr lang="fr-FR" dirty="0"/>
              <a:t> </a:t>
            </a:r>
          </a:p>
          <a:p>
            <a:pPr lvl="1"/>
            <a:r>
              <a:rPr lang="fr-FR" dirty="0"/>
              <a:t>the </a:t>
            </a:r>
            <a:r>
              <a:rPr lang="fr-FR" dirty="0" err="1"/>
              <a:t>explicitness</a:t>
            </a:r>
            <a:r>
              <a:rPr lang="fr-FR" dirty="0"/>
              <a:t> of LU information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 err="1"/>
              <a:t>Formalized</a:t>
            </a:r>
            <a:r>
              <a:rPr lang="fr-FR" dirty="0"/>
              <a:t> </a:t>
            </a:r>
            <a:r>
              <a:rPr lang="fr-FR" b="1" dirty="0"/>
              <a:t>extraction process </a:t>
            </a:r>
            <a:r>
              <a:rPr lang="fr-FR" dirty="0" err="1"/>
              <a:t>based</a:t>
            </a:r>
            <a:r>
              <a:rPr lang="fr-FR" dirty="0"/>
              <a:t> on </a:t>
            </a:r>
            <a:r>
              <a:rPr lang="fr-FR" dirty="0" err="1"/>
              <a:t>these</a:t>
            </a:r>
            <a:r>
              <a:rPr lang="fr-FR" dirty="0"/>
              <a:t> types</a:t>
            </a:r>
          </a:p>
          <a:p>
            <a:endParaRPr lang="fr-FR" dirty="0"/>
          </a:p>
          <a:p>
            <a:r>
              <a:rPr lang="fr-FR" b="1" dirty="0" err="1"/>
              <a:t>Neighboring</a:t>
            </a:r>
            <a:r>
              <a:rPr lang="fr-FR" b="1" dirty="0"/>
              <a:t> </a:t>
            </a:r>
            <a:r>
              <a:rPr lang="fr-FR" b="1" dirty="0" err="1"/>
              <a:t>attributes</a:t>
            </a:r>
            <a:endParaRPr lang="fr-FR" b="1" dirty="0"/>
          </a:p>
          <a:p>
            <a:endParaRPr lang="fr-FR" dirty="0"/>
          </a:p>
          <a:p>
            <a:r>
              <a:rPr lang="fr-FR" dirty="0" err="1"/>
              <a:t>Hypotheses</a:t>
            </a:r>
            <a:r>
              <a:rPr lang="fr-FR" dirty="0"/>
              <a:t> on </a:t>
            </a:r>
            <a:r>
              <a:rPr lang="fr-FR" dirty="0" err="1"/>
              <a:t>their</a:t>
            </a:r>
            <a:r>
              <a:rPr lang="fr-FR" dirty="0"/>
              <a:t> contribution to LU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53628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7" grpId="0"/>
      <p:bldP spid="7" grpId="1"/>
      <p:bldP spid="43" grpId="0"/>
      <p:bldP spid="43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que 10">
            <a:extLst>
              <a:ext uri="{FF2B5EF4-FFF2-40B4-BE49-F238E27FC236}">
                <a16:creationId xmlns:a16="http://schemas.microsoft.com/office/drawing/2014/main" id="{233F9CE8-0FDE-417A-9984-8E5998D90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9796" y="3026566"/>
            <a:ext cx="12446603" cy="4129945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16AE7D8D-9069-48EE-B373-2484208D81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2019" y="3026566"/>
            <a:ext cx="12422155" cy="412183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B7BCF6D-E63C-4602-8F2E-BD0D2865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Extraction of </a:t>
            </a:r>
            <a:r>
              <a:rPr lang="fr-FR" dirty="0" err="1"/>
              <a:t>attributes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54305A-12D4-4866-BD5D-69E76E3ED5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E7BA8-27FF-4C61-BD70-CB742AD97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F0FE4E-BEC2-4D16-AEAA-995DC2C38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36</a:t>
            </a:fld>
            <a:endParaRPr lang="fr-FR" dirty="0"/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742974AA-2BBD-403D-916F-04030735D9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49937" y="1202055"/>
            <a:ext cx="2960768" cy="136183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938C42-3F88-4E62-AF8A-B5517C8BD31A}"/>
              </a:ext>
            </a:extLst>
          </p:cNvPr>
          <p:cNvSpPr/>
          <p:nvPr/>
        </p:nvSpPr>
        <p:spPr>
          <a:xfrm>
            <a:off x="10215418" y="1462895"/>
            <a:ext cx="847008" cy="5001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66574DF-02FA-46D3-8E2D-35BB075C44BE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0D883C7-D5CC-4990-8763-665280D583AA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03A5FDE-D2BD-4B85-BB5B-CE9EC09862A4}"/>
              </a:ext>
            </a:extLst>
          </p:cNvPr>
          <p:cNvSpPr txBox="1"/>
          <p:nvPr/>
        </p:nvSpPr>
        <p:spPr>
          <a:xfrm>
            <a:off x="4567305" y="-35603"/>
            <a:ext cx="17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classification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0E63C9A-2A7F-441F-93F0-0E96336DD10F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441BBD9-24F6-417C-8A68-0BBB4F4B59E0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E1291C08-DCEB-4C2C-9C2D-62AAF5CBCE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9796" y="3026566"/>
            <a:ext cx="12446603" cy="412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65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que 23">
            <a:extLst>
              <a:ext uri="{FF2B5EF4-FFF2-40B4-BE49-F238E27FC236}">
                <a16:creationId xmlns:a16="http://schemas.microsoft.com/office/drawing/2014/main" id="{B368ED65-26D1-40C6-BA7E-379AD84A4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92000" y="2592000"/>
            <a:ext cx="10884218" cy="3578543"/>
          </a:xfrm>
          <a:prstGeom prst="rect">
            <a:avLst/>
          </a:prstGeom>
        </p:spPr>
      </p:pic>
      <p:pic>
        <p:nvPicPr>
          <p:cNvPr id="16" name="Graphique 15">
            <a:extLst>
              <a:ext uri="{FF2B5EF4-FFF2-40B4-BE49-F238E27FC236}">
                <a16:creationId xmlns:a16="http://schemas.microsoft.com/office/drawing/2014/main" id="{12974374-F117-4EC9-9692-14F361F5DF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91999" y="2592000"/>
            <a:ext cx="10884218" cy="35785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B7BCF6D-E63C-4602-8F2E-BD0D2865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Extraction of </a:t>
            </a:r>
            <a:r>
              <a:rPr lang="fr-FR" dirty="0" err="1"/>
              <a:t>attributes</a:t>
            </a:r>
            <a:r>
              <a:rPr lang="fr-FR" dirty="0"/>
              <a:t> – </a:t>
            </a:r>
            <a:r>
              <a:rPr lang="fr-FR" dirty="0" err="1"/>
              <a:t>neighboring</a:t>
            </a:r>
            <a:r>
              <a:rPr lang="fr-FR" dirty="0"/>
              <a:t> </a:t>
            </a:r>
            <a:r>
              <a:rPr lang="fr-FR" dirty="0" err="1"/>
              <a:t>attributes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54305A-12D4-4866-BD5D-69E76E3ED5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E7BA8-27FF-4C61-BD70-CB742AD97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F0FE4E-BEC2-4D16-AEAA-995DC2C38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37</a:t>
            </a:fld>
            <a:endParaRPr lang="fr-FR" dirty="0"/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742974AA-2BBD-403D-916F-04030735D9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149937" y="1202055"/>
            <a:ext cx="2960768" cy="136183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938C42-3F88-4E62-AF8A-B5517C8BD31A}"/>
              </a:ext>
            </a:extLst>
          </p:cNvPr>
          <p:cNvSpPr/>
          <p:nvPr/>
        </p:nvSpPr>
        <p:spPr>
          <a:xfrm>
            <a:off x="10215418" y="1462895"/>
            <a:ext cx="847008" cy="5001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E85122DD-CE7A-4E82-9FDD-A4BD698878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92000" y="2592000"/>
            <a:ext cx="10884218" cy="3578543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9D1C07C7-922D-42F8-B8D0-E2C217873D9C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5D5BF3E-B7DC-4081-B21E-3A956B0DE66C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06086BA-78C1-49B0-A68B-E0AB0D3FB940}"/>
              </a:ext>
            </a:extLst>
          </p:cNvPr>
          <p:cNvSpPr txBox="1"/>
          <p:nvPr/>
        </p:nvSpPr>
        <p:spPr>
          <a:xfrm>
            <a:off x="4567305" y="-35603"/>
            <a:ext cx="17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classification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DA4157E-639D-4AE5-908E-7D0AFE79A0F9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AC4031D-F08F-495E-9743-E1F7320C6585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00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998424-4CEC-4398-A988-FA3F48677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Extracted</a:t>
            </a:r>
            <a:r>
              <a:rPr lang="fr-FR" dirty="0"/>
              <a:t> </a:t>
            </a:r>
            <a:r>
              <a:rPr lang="fr-FR" dirty="0" err="1"/>
              <a:t>attributes</a:t>
            </a:r>
            <a:endParaRPr lang="fr-FR" dirty="0"/>
          </a:p>
        </p:txBody>
      </p:sp>
      <p:graphicFrame>
        <p:nvGraphicFramePr>
          <p:cNvPr id="7" name="Tableau 7">
            <a:extLst>
              <a:ext uri="{FF2B5EF4-FFF2-40B4-BE49-F238E27FC236}">
                <a16:creationId xmlns:a16="http://schemas.microsoft.com/office/drawing/2014/main" id="{358027A5-2701-4E00-9446-2E18C7EDAB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1056642"/>
              </p:ext>
            </p:extLst>
          </p:nvPr>
        </p:nvGraphicFramePr>
        <p:xfrm>
          <a:off x="838200" y="1450851"/>
          <a:ext cx="10515600" cy="4476478"/>
        </p:xfrm>
        <a:graphic>
          <a:graphicData uri="http://schemas.openxmlformats.org/drawingml/2006/table">
            <a:tbl>
              <a:tblPr firstRow="1" lastRow="1">
                <a:tableStyleId>{93296810-A885-4BE3-A3E7-6D5BEEA58F35}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119127979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57880466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9873635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7762873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Number</a:t>
                      </a:r>
                      <a:r>
                        <a:rPr lang="fr-FR" dirty="0"/>
                        <a:t> of </a:t>
                      </a:r>
                      <a:r>
                        <a:rPr lang="fr-FR" dirty="0" err="1"/>
                        <a:t>attributes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Neighboring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attributes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031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LU segmentation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OCS GE LU </a:t>
                      </a:r>
                      <a:r>
                        <a:rPr lang="fr-FR" dirty="0" err="1"/>
                        <a:t>geometry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9365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Optical </a:t>
                      </a:r>
                      <a:r>
                        <a:rPr lang="fr-FR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imagery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BD ORTHO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3415699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fr-FR" dirty="0"/>
                        <a:t>LC classification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CLC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29370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OSO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6411648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fr-FR" dirty="0" err="1"/>
                        <a:t>Topographic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database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BD TOPO buildings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2703779"/>
                  </a:ext>
                </a:extLst>
              </a:tr>
              <a:tr h="39723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BD TOPO </a:t>
                      </a:r>
                      <a:r>
                        <a:rPr lang="fr-FR" dirty="0" err="1"/>
                        <a:t>other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992596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RPG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823535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OpenStreetMap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3500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Demographic</a:t>
                      </a:r>
                      <a:r>
                        <a:rPr lang="fr-F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data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INSEE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3915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Land Files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DGFIP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133527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/>
                        <a:t>Total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/>
                        <a:t>252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753788"/>
                  </a:ext>
                </a:extLst>
              </a:tr>
            </a:tbl>
          </a:graphicData>
        </a:graphic>
      </p:graphicFrame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DE2885-1533-46F2-8A2C-CF492A2CAE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7055"/>
            <a:ext cx="2743200" cy="290945"/>
          </a:xfrm>
        </p:spPr>
        <p:txBody>
          <a:bodyPr/>
          <a:lstStyle/>
          <a:p>
            <a:r>
              <a:rPr lang="fr-FR"/>
              <a:t>16/01/2026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A9049B-0B13-4E5E-B2E6-A15C4D2BC8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1309" y="6558743"/>
            <a:ext cx="8054109" cy="299257"/>
          </a:xfrm>
        </p:spPr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243F4A-4E9C-4DCC-9DDC-41CF9D8996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8743"/>
            <a:ext cx="2743200" cy="299257"/>
          </a:xfrm>
        </p:spPr>
        <p:txBody>
          <a:bodyPr/>
          <a:lstStyle/>
          <a:p>
            <a:fld id="{66E9EA01-CEB4-4B8A-8E85-27B45B45EEF7}" type="slidenum">
              <a:rPr lang="fr-FR" smtClean="0"/>
              <a:t>38</a:t>
            </a:fld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744B944-2C23-4633-B97A-056D46910172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81B9212-FFD4-4D1E-872C-038D0817923F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59E8E5F-5192-49A5-86BE-D78C2B4C7688}"/>
              </a:ext>
            </a:extLst>
          </p:cNvPr>
          <p:cNvSpPr txBox="1"/>
          <p:nvPr/>
        </p:nvSpPr>
        <p:spPr>
          <a:xfrm>
            <a:off x="4567305" y="-35603"/>
            <a:ext cx="17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classification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4C819F7-EDE2-4245-8931-9C1421329FC2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F10AF94-B338-4B49-AB66-9A9E30BBC37F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4695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7BCF6D-E63C-4602-8F2E-BD0D2865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LU classification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54305A-12D4-4866-BD5D-69E76E3ED5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E7BA8-27FF-4C61-BD70-CB742AD97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F0FE4E-BEC2-4D16-AEAA-995DC2C38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39</a:t>
            </a:fld>
            <a:endParaRPr lang="fr-FR" dirty="0"/>
          </a:p>
        </p:txBody>
      </p:sp>
      <p:pic>
        <p:nvPicPr>
          <p:cNvPr id="17" name="Espace réservé du contenu 16">
            <a:extLst>
              <a:ext uri="{FF2B5EF4-FFF2-40B4-BE49-F238E27FC236}">
                <a16:creationId xmlns:a16="http://schemas.microsoft.com/office/drawing/2014/main" id="{3D906550-10CD-47A0-A923-618CDD4769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0788" y="1253331"/>
            <a:ext cx="7026647" cy="5149462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BF06E53-DF45-401D-A14C-A866E19B9A88}"/>
              </a:ext>
            </a:extLst>
          </p:cNvPr>
          <p:cNvSpPr/>
          <p:nvPr/>
        </p:nvSpPr>
        <p:spPr>
          <a:xfrm>
            <a:off x="117956" y="1253331"/>
            <a:ext cx="7321070" cy="62859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BAD1AC-8BF4-44D7-B12D-6770302E4CB6}"/>
              </a:ext>
            </a:extLst>
          </p:cNvPr>
          <p:cNvSpPr/>
          <p:nvPr/>
        </p:nvSpPr>
        <p:spPr>
          <a:xfrm>
            <a:off x="117955" y="1981934"/>
            <a:ext cx="7321069" cy="171376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3C3391-6174-4BF3-8222-6A70D6D72C4F}"/>
              </a:ext>
            </a:extLst>
          </p:cNvPr>
          <p:cNvSpPr/>
          <p:nvPr/>
        </p:nvSpPr>
        <p:spPr>
          <a:xfrm>
            <a:off x="117955" y="3828062"/>
            <a:ext cx="7321069" cy="186825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A0C10F9-64D0-40A6-9988-0CB70181559C}"/>
              </a:ext>
            </a:extLst>
          </p:cNvPr>
          <p:cNvSpPr/>
          <p:nvPr/>
        </p:nvSpPr>
        <p:spPr>
          <a:xfrm>
            <a:off x="117955" y="5774199"/>
            <a:ext cx="7321069" cy="62859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AB8598F-BB07-4D26-B0E0-08F5ED6A4021}"/>
              </a:ext>
            </a:extLst>
          </p:cNvPr>
          <p:cNvSpPr txBox="1"/>
          <p:nvPr/>
        </p:nvSpPr>
        <p:spPr>
          <a:xfrm>
            <a:off x="7459116" y="2765960"/>
            <a:ext cx="4671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Class balancing by </a:t>
            </a:r>
            <a:r>
              <a:rPr lang="fr-FR" dirty="0" err="1"/>
              <a:t>minority</a:t>
            </a:r>
            <a:r>
              <a:rPr lang="fr-FR" dirty="0"/>
              <a:t> classes </a:t>
            </a:r>
            <a:r>
              <a:rPr lang="fr-FR" dirty="0" err="1"/>
              <a:t>synthetic</a:t>
            </a:r>
            <a:r>
              <a:rPr lang="fr-FR" dirty="0"/>
              <a:t> </a:t>
            </a:r>
            <a:r>
              <a:rPr lang="fr-FR" dirty="0" err="1"/>
              <a:t>oversampling</a:t>
            </a:r>
            <a:r>
              <a:rPr lang="fr-FR" dirty="0"/>
              <a:t>: SMOTE-NC </a:t>
            </a:r>
            <a:r>
              <a:rPr lang="fr-FR" dirty="0" err="1"/>
              <a:t>algorithm</a:t>
            </a:r>
            <a:br>
              <a:rPr lang="fr-FR" dirty="0"/>
            </a:br>
            <a:r>
              <a:rPr lang="fr-FR" dirty="0"/>
              <a:t>(</a:t>
            </a:r>
            <a:r>
              <a:rPr lang="fr-FR" dirty="0" err="1"/>
              <a:t>Chawla</a:t>
            </a:r>
            <a:r>
              <a:rPr lang="fr-FR" dirty="0"/>
              <a:t> et al., </a:t>
            </a:r>
            <a:r>
              <a:rPr lang="fr-FR" dirty="0">
                <a:solidFill>
                  <a:srgbClr val="5757FF"/>
                </a:solidFill>
              </a:rPr>
              <a:t>2014</a:t>
            </a:r>
            <a:r>
              <a:rPr lang="fr-FR" dirty="0"/>
              <a:t>)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7BE053D-108A-47C2-B4A8-4F37A3E84632}"/>
              </a:ext>
            </a:extLst>
          </p:cNvPr>
          <p:cNvSpPr txBox="1"/>
          <p:nvPr/>
        </p:nvSpPr>
        <p:spPr>
          <a:xfrm>
            <a:off x="7442680" y="5903829"/>
            <a:ext cx="4749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Spatial and temporal </a:t>
            </a:r>
            <a:r>
              <a:rPr lang="fr-FR" dirty="0" err="1"/>
              <a:t>transferability</a:t>
            </a:r>
            <a:r>
              <a:rPr lang="fr-FR" dirty="0"/>
              <a:t> </a:t>
            </a:r>
            <a:r>
              <a:rPr lang="fr-FR" dirty="0" err="1"/>
              <a:t>experiments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35BB259-57FC-4770-992B-F9D4D49A8D49}"/>
              </a:ext>
            </a:extLst>
          </p:cNvPr>
          <p:cNvSpPr txBox="1"/>
          <p:nvPr/>
        </p:nvSpPr>
        <p:spPr>
          <a:xfrm>
            <a:off x="7443816" y="4160689"/>
            <a:ext cx="44973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showed</a:t>
            </a:r>
            <a:r>
              <a:rPr lang="fr-FR" dirty="0"/>
              <a:t> in (Cubaud et al., </a:t>
            </a:r>
            <a:r>
              <a:rPr lang="fr-FR" dirty="0">
                <a:solidFill>
                  <a:srgbClr val="5757FF"/>
                </a:solidFill>
              </a:rPr>
              <a:t>2023</a:t>
            </a:r>
            <a:r>
              <a:rPr lang="fr-FR" dirty="0"/>
              <a:t>)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early</a:t>
            </a:r>
            <a:r>
              <a:rPr lang="fr-FR" dirty="0"/>
              <a:t> fusion </a:t>
            </a:r>
            <a:r>
              <a:rPr lang="fr-FR" dirty="0" err="1"/>
              <a:t>performed</a:t>
            </a:r>
            <a:r>
              <a:rPr lang="fr-FR" dirty="0"/>
              <a:t> </a:t>
            </a:r>
            <a:r>
              <a:rPr lang="fr-FR" dirty="0" err="1"/>
              <a:t>better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</a:t>
            </a:r>
            <a:r>
              <a:rPr lang="fr-FR" dirty="0" err="1"/>
              <a:t>late</a:t>
            </a:r>
            <a:r>
              <a:rPr lang="fr-FR" dirty="0"/>
              <a:t> fusion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79719B5-1FC6-438D-A268-F0FC7B55C3F5}"/>
              </a:ext>
            </a:extLst>
          </p:cNvPr>
          <p:cNvSpPr txBox="1"/>
          <p:nvPr/>
        </p:nvSpPr>
        <p:spPr>
          <a:xfrm>
            <a:off x="7439025" y="5138555"/>
            <a:ext cx="6233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/>
              <a:t>XGBoost</a:t>
            </a:r>
            <a:r>
              <a:rPr lang="fr-FR" dirty="0"/>
              <a:t> </a:t>
            </a:r>
            <a:r>
              <a:rPr lang="fr-FR" dirty="0" err="1"/>
              <a:t>algorithm</a:t>
            </a:r>
            <a:r>
              <a:rPr lang="fr-FR" dirty="0"/>
              <a:t> (Chen and </a:t>
            </a:r>
            <a:r>
              <a:rPr lang="fr-FR" dirty="0" err="1"/>
              <a:t>Guestrin</a:t>
            </a:r>
            <a:r>
              <a:rPr lang="fr-FR" dirty="0"/>
              <a:t>, </a:t>
            </a:r>
            <a:r>
              <a:rPr lang="fr-FR" dirty="0">
                <a:solidFill>
                  <a:srgbClr val="5757FF"/>
                </a:solidFill>
              </a:rPr>
              <a:t>2016</a:t>
            </a:r>
            <a:r>
              <a:rPr lang="fr-FR" dirty="0"/>
              <a:t>)</a:t>
            </a:r>
          </a:p>
        </p:txBody>
      </p:sp>
      <p:pic>
        <p:nvPicPr>
          <p:cNvPr id="31" name="Graphique 30">
            <a:extLst>
              <a:ext uri="{FF2B5EF4-FFF2-40B4-BE49-F238E27FC236}">
                <a16:creationId xmlns:a16="http://schemas.microsoft.com/office/drawing/2014/main" id="{5D404357-9295-494E-84EC-1F9DD325A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49937" y="1202055"/>
            <a:ext cx="2960768" cy="136183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8CE6275-2668-4869-8FA5-53E97977B0AF}"/>
              </a:ext>
            </a:extLst>
          </p:cNvPr>
          <p:cNvSpPr/>
          <p:nvPr/>
        </p:nvSpPr>
        <p:spPr>
          <a:xfrm>
            <a:off x="11283762" y="1763982"/>
            <a:ext cx="847008" cy="5001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2CAF350-77A6-4B3D-B525-4364B10E888C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C1449CAF-BE3E-4B5B-BA6E-12851EA1E625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C633D1C-609B-4980-A08C-A397D8455845}"/>
              </a:ext>
            </a:extLst>
          </p:cNvPr>
          <p:cNvSpPr txBox="1"/>
          <p:nvPr/>
        </p:nvSpPr>
        <p:spPr>
          <a:xfrm>
            <a:off x="4567305" y="-35603"/>
            <a:ext cx="17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classification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7C3386A4-8EA9-46FB-8AB3-7C58758CBD7D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F079B858-ECE6-48BA-B3D6-98DE697F6C0C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7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/>
      <p:bldP spid="26" grpId="0"/>
      <p:bldP spid="16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EE5672-C07B-420B-999E-1733B1C3E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Context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274FE0-1D61-4733-97A7-BDDDD8B2B9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7055"/>
            <a:ext cx="2743200" cy="290945"/>
          </a:xfrm>
        </p:spPr>
        <p:txBody>
          <a:bodyPr/>
          <a:lstStyle/>
          <a:p>
            <a:r>
              <a:rPr lang="fr-FR"/>
              <a:t>16/01/2026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2C2FFC-6BFF-49C8-A085-7A51A82EA2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1309" y="6558743"/>
            <a:ext cx="8054109" cy="299257"/>
          </a:xfrm>
        </p:spPr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496023-D917-436C-B6D9-6D23E1773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8743"/>
            <a:ext cx="2743200" cy="299257"/>
          </a:xfrm>
        </p:spPr>
        <p:txBody>
          <a:bodyPr/>
          <a:lstStyle/>
          <a:p>
            <a:fld id="{66E9EA01-CEB4-4B8A-8E85-27B45B45EEF7}" type="slidenum">
              <a:rPr lang="fr-FR" smtClean="0"/>
              <a:t>4</a:t>
            </a:fld>
            <a:endParaRPr lang="fr-FR"/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7AA82455-1AF3-40E9-B9C1-D317103DE1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678" y="1164437"/>
            <a:ext cx="9664645" cy="5385427"/>
          </a:xfr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A08CD28-F154-414E-BBFC-97AE6ECBECD8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8ABBA76-55E9-45E2-9B76-801D216E58E1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D577C07-E1C2-4E1E-86CE-5644EC44C504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5FF01F5-C8C3-4E70-827F-2ECDF7077A2D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BB91B7D-A89E-484A-9A0B-E7A26894E4E9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002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CB3F60-699F-427E-9599-2E5659FCF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Explainability</a:t>
            </a:r>
            <a:endParaRPr lang="fr-FR" dirty="0"/>
          </a:p>
        </p:txBody>
      </p:sp>
      <p:graphicFrame>
        <p:nvGraphicFramePr>
          <p:cNvPr id="10" name="Espace réservé du contenu 9">
            <a:extLst>
              <a:ext uri="{FF2B5EF4-FFF2-40B4-BE49-F238E27FC236}">
                <a16:creationId xmlns:a16="http://schemas.microsoft.com/office/drawing/2014/main" id="{E46AF103-34EE-4892-9783-603369A6CE6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03320" y="1198230"/>
          <a:ext cx="11585360" cy="5022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Diagramme 10">
            <a:extLst>
              <a:ext uri="{FF2B5EF4-FFF2-40B4-BE49-F238E27FC236}">
                <a16:creationId xmlns:a16="http://schemas.microsoft.com/office/drawing/2014/main" id="{576A457A-4E0D-4C5B-8917-D425627AB9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7150485"/>
              </p:ext>
            </p:extLst>
          </p:nvPr>
        </p:nvGraphicFramePr>
        <p:xfrm>
          <a:off x="1149334" y="5034286"/>
          <a:ext cx="9893331" cy="1754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3" name="Graphique 12">
            <a:extLst>
              <a:ext uri="{FF2B5EF4-FFF2-40B4-BE49-F238E27FC236}">
                <a16:creationId xmlns:a16="http://schemas.microsoft.com/office/drawing/2014/main" id="{7E1750F1-4FAC-4531-88A7-30E2401758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9149937" y="1202055"/>
            <a:ext cx="2960768" cy="136183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D399584-8C0D-45BB-ABCB-52EC68142C76}"/>
              </a:ext>
            </a:extLst>
          </p:cNvPr>
          <p:cNvSpPr/>
          <p:nvPr/>
        </p:nvSpPr>
        <p:spPr>
          <a:xfrm>
            <a:off x="11270336" y="2227244"/>
            <a:ext cx="847008" cy="3175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75F8A4C-74F9-41D3-B906-5F0F450BC4DD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3D3EDE1-13CA-4A5F-A1F4-C9F71612BB48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2E119FB-36BC-4CB3-A99E-A52B8D05FB57}"/>
              </a:ext>
            </a:extLst>
          </p:cNvPr>
          <p:cNvSpPr txBox="1"/>
          <p:nvPr/>
        </p:nvSpPr>
        <p:spPr>
          <a:xfrm>
            <a:off x="4567305" y="-35603"/>
            <a:ext cx="17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classification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404F57C-48E7-43D6-B910-4003F6034B53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9C6089A-5877-4475-A064-2CD527D7CF40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1A4870BB-5F6B-406E-97A5-D26530CECB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7055"/>
            <a:ext cx="2743200" cy="290945"/>
          </a:xfrm>
        </p:spPr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E629AE9D-1916-4EEB-B94A-BCAE635A6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1309" y="6558743"/>
            <a:ext cx="8054109" cy="299257"/>
          </a:xfrm>
        </p:spPr>
        <p:txBody>
          <a:bodyPr/>
          <a:lstStyle/>
          <a:p>
            <a:r>
              <a:rPr lang="en-US" dirty="0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17" name="Espace réservé du numéro de diapositive 5">
            <a:extLst>
              <a:ext uri="{FF2B5EF4-FFF2-40B4-BE49-F238E27FC236}">
                <a16:creationId xmlns:a16="http://schemas.microsoft.com/office/drawing/2014/main" id="{988BDD61-C788-4F30-942C-DFC08F07B2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8743"/>
            <a:ext cx="2743200" cy="299257"/>
          </a:xfrm>
        </p:spPr>
        <p:txBody>
          <a:bodyPr/>
          <a:lstStyle/>
          <a:p>
            <a:fld id="{66E9EA01-CEB4-4B8A-8E85-27B45B45EEF7}" type="slidenum">
              <a:rPr lang="fr-FR" smtClean="0"/>
              <a:pPr/>
              <a:t>40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362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7BCF6D-E63C-4602-8F2E-BD0D2865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Explainability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54305A-12D4-4866-BD5D-69E76E3ED5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E7BA8-27FF-4C61-BD70-CB742AD97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F0FE4E-BEC2-4D16-AEAA-995DC2C38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41</a:t>
            </a:fld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45F8D1B-D110-4FF3-9983-7471B3A66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813257" cy="44944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3 </a:t>
            </a:r>
            <a:r>
              <a:rPr lang="fr-FR" dirty="0" err="1"/>
              <a:t>complementary</a:t>
            </a:r>
            <a:r>
              <a:rPr lang="fr-FR" dirty="0"/>
              <a:t> </a:t>
            </a:r>
            <a:r>
              <a:rPr lang="fr-FR" b="1" dirty="0"/>
              <a:t>model-</a:t>
            </a:r>
            <a:r>
              <a:rPr lang="fr-FR" b="1" dirty="0" err="1"/>
              <a:t>agnostic</a:t>
            </a:r>
            <a:r>
              <a:rPr lang="fr-FR" dirty="0"/>
              <a:t> </a:t>
            </a:r>
            <a:r>
              <a:rPr lang="fr-FR" dirty="0" err="1"/>
              <a:t>methods</a:t>
            </a:r>
            <a:r>
              <a:rPr lang="fr-FR" dirty="0"/>
              <a:t>:</a:t>
            </a:r>
          </a:p>
          <a:p>
            <a:endParaRPr lang="fr-FR" dirty="0"/>
          </a:p>
          <a:p>
            <a:r>
              <a:rPr lang="fr-FR" b="1" dirty="0"/>
              <a:t>LA-1CO</a:t>
            </a:r>
            <a:r>
              <a:rPr lang="fr-FR" dirty="0"/>
              <a:t>: </a:t>
            </a:r>
            <a:r>
              <a:rPr lang="fr-FR" dirty="0" err="1"/>
              <a:t>Leave</a:t>
            </a:r>
            <a:r>
              <a:rPr lang="fr-FR" dirty="0"/>
              <a:t> All minus one </a:t>
            </a:r>
            <a:r>
              <a:rPr lang="fr-FR" dirty="0" err="1"/>
              <a:t>Covariate</a:t>
            </a:r>
            <a:r>
              <a:rPr lang="fr-FR" dirty="0"/>
              <a:t> Out</a:t>
            </a:r>
            <a:br>
              <a:rPr lang="fr-FR" dirty="0"/>
            </a:br>
            <a:r>
              <a:rPr lang="fr-FR" b="1" dirty="0"/>
              <a:t> </a:t>
            </a:r>
            <a:r>
              <a:rPr lang="fr-FR" dirty="0"/>
              <a:t>The model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trained</a:t>
            </a:r>
            <a:r>
              <a:rPr lang="fr-FR" dirty="0"/>
              <a:t> and </a:t>
            </a:r>
            <a:r>
              <a:rPr lang="fr-FR" dirty="0" err="1"/>
              <a:t>evaluated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only</a:t>
            </a:r>
            <a:r>
              <a:rPr lang="fr-FR" dirty="0"/>
              <a:t> one data source.</a:t>
            </a:r>
          </a:p>
          <a:p>
            <a:pPr lvl="1"/>
            <a:r>
              <a:rPr lang="fr-FR" dirty="0"/>
              <a:t>Standalone relevance of </a:t>
            </a:r>
            <a:r>
              <a:rPr lang="fr-FR" dirty="0" err="1"/>
              <a:t>each</a:t>
            </a:r>
            <a:r>
              <a:rPr lang="fr-FR" dirty="0"/>
              <a:t> data source</a:t>
            </a:r>
          </a:p>
          <a:p>
            <a:endParaRPr lang="fr-FR" b="1" dirty="0"/>
          </a:p>
          <a:p>
            <a:r>
              <a:rPr lang="fr-FR" b="1" dirty="0"/>
              <a:t>LOCO </a:t>
            </a:r>
            <a:r>
              <a:rPr lang="fr-FR" dirty="0"/>
              <a:t>(</a:t>
            </a:r>
            <a:r>
              <a:rPr lang="it-IT" dirty="0"/>
              <a:t>J. Lei et al., </a:t>
            </a:r>
            <a:r>
              <a:rPr lang="it-IT" dirty="0">
                <a:solidFill>
                  <a:srgbClr val="5757FF"/>
                </a:solidFill>
              </a:rPr>
              <a:t>2018</a:t>
            </a:r>
            <a:r>
              <a:rPr lang="it-IT" dirty="0"/>
              <a:t>)</a:t>
            </a:r>
            <a:r>
              <a:rPr lang="fr-FR" dirty="0"/>
              <a:t>: </a:t>
            </a:r>
            <a:r>
              <a:rPr lang="fr-FR" dirty="0" err="1"/>
              <a:t>Leave</a:t>
            </a:r>
            <a:r>
              <a:rPr lang="fr-FR" dirty="0"/>
              <a:t> One </a:t>
            </a:r>
            <a:r>
              <a:rPr lang="fr-FR" dirty="0" err="1"/>
              <a:t>Covariate</a:t>
            </a:r>
            <a:r>
              <a:rPr lang="fr-FR" dirty="0"/>
              <a:t> Out</a:t>
            </a:r>
            <a:br>
              <a:rPr lang="fr-FR" dirty="0"/>
            </a:br>
            <a:r>
              <a:rPr lang="fr-FR" b="1" dirty="0"/>
              <a:t> </a:t>
            </a:r>
            <a:r>
              <a:rPr lang="fr-FR" dirty="0"/>
              <a:t>The model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trained</a:t>
            </a:r>
            <a:r>
              <a:rPr lang="fr-FR" dirty="0"/>
              <a:t> and </a:t>
            </a:r>
            <a:r>
              <a:rPr lang="fr-FR" dirty="0" err="1"/>
              <a:t>evaluated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all sources </a:t>
            </a:r>
            <a:r>
              <a:rPr lang="fr-FR" dirty="0" err="1"/>
              <a:t>except</a:t>
            </a:r>
            <a:r>
              <a:rPr lang="fr-FR" dirty="0"/>
              <a:t> one.</a:t>
            </a:r>
          </a:p>
          <a:p>
            <a:pPr lvl="1"/>
            <a:r>
              <a:rPr lang="fr-FR" dirty="0"/>
              <a:t>Added value and </a:t>
            </a:r>
            <a:r>
              <a:rPr lang="fr-FR" dirty="0" err="1"/>
              <a:t>complementarity</a:t>
            </a:r>
            <a:r>
              <a:rPr lang="fr-FR" dirty="0"/>
              <a:t> of the data sources</a:t>
            </a:r>
          </a:p>
          <a:p>
            <a:endParaRPr lang="fr-FR" dirty="0"/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91818263-F089-4B21-AF54-B21FB91E7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149937" y="1202055"/>
            <a:ext cx="2960768" cy="136183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2168E6F-445D-444E-8C1C-F16AA5DE0800}"/>
              </a:ext>
            </a:extLst>
          </p:cNvPr>
          <p:cNvSpPr/>
          <p:nvPr/>
        </p:nvSpPr>
        <p:spPr>
          <a:xfrm>
            <a:off x="11270336" y="2227244"/>
            <a:ext cx="847008" cy="3175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5BC4FC4-B528-452E-BFEF-7BB1D0A6168B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CB07A4F-6FB0-4A1B-92A6-92BC74E728C6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DC6D388-EA92-409C-8CF7-822B8623ECED}"/>
              </a:ext>
            </a:extLst>
          </p:cNvPr>
          <p:cNvSpPr txBox="1"/>
          <p:nvPr/>
        </p:nvSpPr>
        <p:spPr>
          <a:xfrm>
            <a:off x="4567305" y="-35603"/>
            <a:ext cx="17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classification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A97C0CD-0E80-4E97-BB68-AB92277CEA64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EB1D8A4-C849-4D22-95EC-4A9F6B99D89A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94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e 43">
            <a:extLst>
              <a:ext uri="{FF2B5EF4-FFF2-40B4-BE49-F238E27FC236}">
                <a16:creationId xmlns:a16="http://schemas.microsoft.com/office/drawing/2014/main" id="{F821EDBF-AD25-4A1A-9955-C6BE0BF45DA3}"/>
              </a:ext>
            </a:extLst>
          </p:cNvPr>
          <p:cNvGrpSpPr/>
          <p:nvPr/>
        </p:nvGrpSpPr>
        <p:grpSpPr>
          <a:xfrm>
            <a:off x="8064499" y="2746445"/>
            <a:ext cx="3866200" cy="3510815"/>
            <a:chOff x="6504709" y="1364423"/>
            <a:chExt cx="5297417" cy="5005358"/>
          </a:xfrm>
        </p:grpSpPr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88F136D5-B765-478A-A630-F7E0ADFCF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04709" y="1364423"/>
              <a:ext cx="4849090" cy="4812539"/>
            </a:xfrm>
            <a:prstGeom prst="rect">
              <a:avLst/>
            </a:prstGeom>
          </p:spPr>
        </p:pic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147606EA-BA66-4AE1-BE96-14311E33ED21}"/>
                </a:ext>
              </a:extLst>
            </p:cNvPr>
            <p:cNvSpPr txBox="1"/>
            <p:nvPr/>
          </p:nvSpPr>
          <p:spPr>
            <a:xfrm rot="5559372">
              <a:off x="9747250" y="4343400"/>
              <a:ext cx="31178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 err="1"/>
                <a:t>Polygons</a:t>
              </a:r>
              <a:endParaRPr lang="fr-FR" sz="1100" dirty="0"/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4A958E58-0DE0-4E66-9359-5F9403A2D0A3}"/>
                </a:ext>
              </a:extLst>
            </p:cNvPr>
            <p:cNvSpPr txBox="1"/>
            <p:nvPr/>
          </p:nvSpPr>
          <p:spPr>
            <a:xfrm>
              <a:off x="10188096" y="6000449"/>
              <a:ext cx="16140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SHAP(k, X)</a:t>
              </a:r>
            </a:p>
          </p:txBody>
        </p:sp>
        <p:cxnSp>
          <p:nvCxnSpPr>
            <p:cNvPr id="48" name="Connecteur : en arc 47">
              <a:extLst>
                <a:ext uri="{FF2B5EF4-FFF2-40B4-BE49-F238E27FC236}">
                  <a16:creationId xmlns:a16="http://schemas.microsoft.com/office/drawing/2014/main" id="{D40E80A8-0186-42DD-9F29-C6475B93CE8C}"/>
                </a:ext>
              </a:extLst>
            </p:cNvPr>
            <p:cNvCxnSpPr>
              <a:cxnSpLocks/>
              <a:stCxn id="47" idx="0"/>
              <a:endCxn id="49" idx="5"/>
            </p:cNvCxnSpPr>
            <p:nvPr/>
          </p:nvCxnSpPr>
          <p:spPr>
            <a:xfrm rot="16200000" flipV="1">
              <a:off x="10042222" y="5064641"/>
              <a:ext cx="629537" cy="1276242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8037F164-A04A-4F00-AC7A-61FF2F12FF84}"/>
                </a:ext>
              </a:extLst>
            </p:cNvPr>
            <p:cNvSpPr/>
            <p:nvPr/>
          </p:nvSpPr>
          <p:spPr>
            <a:xfrm>
              <a:off x="9230628" y="3524135"/>
              <a:ext cx="572010" cy="2183646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EFBC75AB-0CDE-42CC-AAC9-37CF814CD997}"/>
              </a:ext>
            </a:extLst>
          </p:cNvPr>
          <p:cNvGrpSpPr>
            <a:grpSpLocks noChangeAspect="1"/>
          </p:cNvGrpSpPr>
          <p:nvPr/>
        </p:nvGrpSpPr>
        <p:grpSpPr>
          <a:xfrm>
            <a:off x="8064498" y="2746445"/>
            <a:ext cx="3866201" cy="3510815"/>
            <a:chOff x="6504709" y="1364423"/>
            <a:chExt cx="5297417" cy="5005358"/>
          </a:xfrm>
        </p:grpSpPr>
        <p:pic>
          <p:nvPicPr>
            <p:cNvPr id="97" name="Image 96">
              <a:extLst>
                <a:ext uri="{FF2B5EF4-FFF2-40B4-BE49-F238E27FC236}">
                  <a16:creationId xmlns:a16="http://schemas.microsoft.com/office/drawing/2014/main" id="{6E556A9C-2307-43AA-AC01-AA444DBAE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04709" y="1364423"/>
              <a:ext cx="4849090" cy="4812538"/>
            </a:xfrm>
            <a:prstGeom prst="rect">
              <a:avLst/>
            </a:prstGeom>
          </p:spPr>
        </p:pic>
        <p:sp>
          <p:nvSpPr>
            <p:cNvPr id="98" name="ZoneTexte 97">
              <a:extLst>
                <a:ext uri="{FF2B5EF4-FFF2-40B4-BE49-F238E27FC236}">
                  <a16:creationId xmlns:a16="http://schemas.microsoft.com/office/drawing/2014/main" id="{CB3A5029-6665-4747-9302-4175D0CEDB64}"/>
                </a:ext>
              </a:extLst>
            </p:cNvPr>
            <p:cNvSpPr txBox="1"/>
            <p:nvPr/>
          </p:nvSpPr>
          <p:spPr>
            <a:xfrm rot="5559372">
              <a:off x="9747250" y="4343400"/>
              <a:ext cx="31178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 err="1"/>
                <a:t>Polygons</a:t>
              </a:r>
              <a:endParaRPr lang="fr-FR" sz="1100" dirty="0"/>
            </a:p>
          </p:txBody>
        </p:sp>
        <p:sp>
          <p:nvSpPr>
            <p:cNvPr id="99" name="ZoneTexte 98">
              <a:extLst>
                <a:ext uri="{FF2B5EF4-FFF2-40B4-BE49-F238E27FC236}">
                  <a16:creationId xmlns:a16="http://schemas.microsoft.com/office/drawing/2014/main" id="{65533FDE-69B7-41B0-83AC-1E275FBA72EB}"/>
                </a:ext>
              </a:extLst>
            </p:cNvPr>
            <p:cNvSpPr txBox="1"/>
            <p:nvPr/>
          </p:nvSpPr>
          <p:spPr>
            <a:xfrm>
              <a:off x="10188096" y="6000449"/>
              <a:ext cx="16140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SHAP(X)</a:t>
              </a:r>
            </a:p>
          </p:txBody>
        </p:sp>
        <p:cxnSp>
          <p:nvCxnSpPr>
            <p:cNvPr id="100" name="Connecteur : en arc 99">
              <a:extLst>
                <a:ext uri="{FF2B5EF4-FFF2-40B4-BE49-F238E27FC236}">
                  <a16:creationId xmlns:a16="http://schemas.microsoft.com/office/drawing/2014/main" id="{92C35845-00A0-4EED-A095-36353FBAE265}"/>
                </a:ext>
              </a:extLst>
            </p:cNvPr>
            <p:cNvCxnSpPr>
              <a:cxnSpLocks/>
              <a:stCxn id="99" idx="0"/>
              <a:endCxn id="101" idx="5"/>
            </p:cNvCxnSpPr>
            <p:nvPr/>
          </p:nvCxnSpPr>
          <p:spPr>
            <a:xfrm rot="16200000" flipV="1">
              <a:off x="10182493" y="5187830"/>
              <a:ext cx="578872" cy="1046365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Ellipse 100">
              <a:extLst>
                <a:ext uri="{FF2B5EF4-FFF2-40B4-BE49-F238E27FC236}">
                  <a16:creationId xmlns:a16="http://schemas.microsoft.com/office/drawing/2014/main" id="{149D714D-C5A9-4177-A6D9-A411B14B8582}"/>
                </a:ext>
              </a:extLst>
            </p:cNvPr>
            <p:cNvSpPr/>
            <p:nvPr/>
          </p:nvSpPr>
          <p:spPr>
            <a:xfrm rot="1786992">
              <a:off x="9282240" y="2233402"/>
              <a:ext cx="1609834" cy="3600980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8EE65F0C-DAD0-470B-BFF9-250D62EC8998}"/>
              </a:ext>
            </a:extLst>
          </p:cNvPr>
          <p:cNvGrpSpPr/>
          <p:nvPr/>
        </p:nvGrpSpPr>
        <p:grpSpPr>
          <a:xfrm>
            <a:off x="8064498" y="2746445"/>
            <a:ext cx="4272281" cy="3375569"/>
            <a:chOff x="6504709" y="1364423"/>
            <a:chExt cx="5856992" cy="481254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AFB78D4C-B6DD-4128-BA09-5E57DF5AC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4709" y="1364423"/>
              <a:ext cx="4849091" cy="4812540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BDC5808E-33DF-4510-8B47-86BF242BF9F5}"/>
                </a:ext>
              </a:extLst>
            </p:cNvPr>
            <p:cNvSpPr txBox="1"/>
            <p:nvPr/>
          </p:nvSpPr>
          <p:spPr>
            <a:xfrm rot="5559372">
              <a:off x="9747251" y="4343400"/>
              <a:ext cx="311785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 err="1"/>
                <a:t>Polygons</a:t>
              </a:r>
              <a:endParaRPr lang="fr-FR" sz="1100" dirty="0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A6366D5-DB3B-447A-B207-1D0B0BEADF0A}"/>
                </a:ext>
              </a:extLst>
            </p:cNvPr>
            <p:cNvSpPr txBox="1"/>
            <p:nvPr/>
          </p:nvSpPr>
          <p:spPr>
            <a:xfrm>
              <a:off x="10467824" y="4745253"/>
              <a:ext cx="1893877" cy="518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SHAP(i, k, X)</a:t>
              </a:r>
            </a:p>
          </p:txBody>
        </p:sp>
        <p:cxnSp>
          <p:nvCxnSpPr>
            <p:cNvPr id="26" name="Connecteur : en arc 25">
              <a:extLst>
                <a:ext uri="{FF2B5EF4-FFF2-40B4-BE49-F238E27FC236}">
                  <a16:creationId xmlns:a16="http://schemas.microsoft.com/office/drawing/2014/main" id="{9DDF2EB7-47C4-488D-AA54-ADB390155FB6}"/>
                </a:ext>
              </a:extLst>
            </p:cNvPr>
            <p:cNvCxnSpPr>
              <a:cxnSpLocks/>
              <a:stCxn id="25" idx="0"/>
            </p:cNvCxnSpPr>
            <p:nvPr/>
          </p:nvCxnSpPr>
          <p:spPr>
            <a:xfrm rot="16200000" flipV="1">
              <a:off x="10017145" y="3347634"/>
              <a:ext cx="974557" cy="1820680"/>
            </a:xfrm>
            <a:prstGeom prst="curvedConnector2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CB7BCF6D-E63C-4602-8F2E-BD0D2865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Explainability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54305A-12D4-4866-BD5D-69E76E3ED5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E7BA8-27FF-4C61-BD70-CB742AD97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F0FE4E-BEC2-4D16-AEAA-995DC2C38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42</a:t>
            </a:fld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45F8D1B-D110-4FF3-9983-7471B3A66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7226301" cy="44944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3 </a:t>
            </a:r>
            <a:r>
              <a:rPr lang="fr-FR" dirty="0" err="1"/>
              <a:t>complementary</a:t>
            </a:r>
            <a:r>
              <a:rPr lang="fr-FR" dirty="0"/>
              <a:t> </a:t>
            </a:r>
            <a:r>
              <a:rPr lang="fr-FR" b="1" dirty="0"/>
              <a:t>model-</a:t>
            </a:r>
            <a:r>
              <a:rPr lang="fr-FR" b="1" dirty="0" err="1"/>
              <a:t>agnostic</a:t>
            </a:r>
            <a:r>
              <a:rPr lang="fr-FR" dirty="0"/>
              <a:t> </a:t>
            </a:r>
            <a:r>
              <a:rPr lang="fr-FR" dirty="0" err="1"/>
              <a:t>methods</a:t>
            </a:r>
            <a:r>
              <a:rPr lang="fr-FR" dirty="0"/>
              <a:t>:</a:t>
            </a:r>
            <a:br>
              <a:rPr lang="fr-FR" dirty="0"/>
            </a:br>
            <a:endParaRPr lang="fr-FR" dirty="0"/>
          </a:p>
          <a:p>
            <a:r>
              <a:rPr lang="fr-FR" b="1" dirty="0"/>
              <a:t>SHAP </a:t>
            </a:r>
            <a:r>
              <a:rPr lang="fr-FR" dirty="0"/>
              <a:t>(</a:t>
            </a:r>
            <a:r>
              <a:rPr lang="fr-FR" dirty="0" err="1"/>
              <a:t>Lundberg</a:t>
            </a:r>
            <a:r>
              <a:rPr lang="fr-FR" dirty="0"/>
              <a:t> &amp; Lee, </a:t>
            </a:r>
            <a:r>
              <a:rPr lang="fr-FR" dirty="0">
                <a:solidFill>
                  <a:srgbClr val="5757FF"/>
                </a:solidFill>
              </a:rPr>
              <a:t>2017</a:t>
            </a:r>
            <a:r>
              <a:rPr lang="fr-FR" dirty="0"/>
              <a:t>): </a:t>
            </a:r>
            <a:br>
              <a:rPr lang="fr-FR" dirty="0"/>
            </a:br>
            <a:r>
              <a:rPr lang="fr-FR" dirty="0"/>
              <a:t>Shapley Additive </a:t>
            </a:r>
            <a:r>
              <a:rPr lang="fr-FR" dirty="0" err="1"/>
              <a:t>exPlainations</a:t>
            </a:r>
            <a:br>
              <a:rPr lang="fr-FR" dirty="0"/>
            </a:br>
            <a:r>
              <a:rPr lang="en-US" dirty="0"/>
              <a:t>Quantifies the contribution of each </a:t>
            </a:r>
            <a:r>
              <a:rPr lang="en-US" b="1" dirty="0"/>
              <a:t>attribute</a:t>
            </a:r>
            <a:r>
              <a:rPr lang="en-US" dirty="0"/>
              <a:t> to the prediction of a </a:t>
            </a:r>
            <a:r>
              <a:rPr lang="en-US" b="1" dirty="0"/>
              <a:t>class</a:t>
            </a:r>
            <a:r>
              <a:rPr lang="en-US" dirty="0"/>
              <a:t> for a specific </a:t>
            </a:r>
            <a:r>
              <a:rPr lang="en-US" b="1" dirty="0"/>
              <a:t>sample</a:t>
            </a:r>
            <a:r>
              <a:rPr lang="en-US" dirty="0"/>
              <a:t>. → Local explanations (error diagnosis)</a:t>
            </a:r>
          </a:p>
          <a:p>
            <a:pPr lvl="1"/>
            <a:r>
              <a:rPr lang="en-US" dirty="0"/>
              <a:t>Aggregation for per-class and global importance of the attributes.</a:t>
            </a:r>
            <a:endParaRPr lang="fr-FR" dirty="0"/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91818263-F089-4B21-AF54-B21FB91E783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149937" y="1202055"/>
            <a:ext cx="2960768" cy="136183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2168E6F-445D-444E-8C1C-F16AA5DE0800}"/>
              </a:ext>
            </a:extLst>
          </p:cNvPr>
          <p:cNvSpPr/>
          <p:nvPr/>
        </p:nvSpPr>
        <p:spPr>
          <a:xfrm>
            <a:off x="11270336" y="2227244"/>
            <a:ext cx="847008" cy="3175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0969C72-DBCE-4DFD-99B1-9C0936247488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5D1A9EC-B4FB-411B-918A-466A1E4B8A5A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1EF2748-6DD4-43F0-961D-C51D98F3E85E}"/>
              </a:ext>
            </a:extLst>
          </p:cNvPr>
          <p:cNvSpPr txBox="1"/>
          <p:nvPr/>
        </p:nvSpPr>
        <p:spPr>
          <a:xfrm>
            <a:off x="4567305" y="-35603"/>
            <a:ext cx="17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classification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AED9543B-9AAA-45B0-9628-46D7B3BDE56E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039304FE-9766-43EF-9543-82CFD36AA157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3C6BBE77-55B5-4C5C-8400-2862C323C67A}"/>
              </a:ext>
            </a:extLst>
          </p:cNvPr>
          <p:cNvSpPr txBox="1"/>
          <p:nvPr/>
        </p:nvSpPr>
        <p:spPr>
          <a:xfrm rot="1086488">
            <a:off x="8618048" y="5705907"/>
            <a:ext cx="971679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 err="1"/>
              <a:t>Attributes</a:t>
            </a:r>
            <a:endParaRPr lang="fr-FR" dirty="0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AE266447-4687-4BFE-BDCC-8CD1FAE56090}"/>
              </a:ext>
            </a:extLst>
          </p:cNvPr>
          <p:cNvSpPr txBox="1"/>
          <p:nvPr/>
        </p:nvSpPr>
        <p:spPr>
          <a:xfrm rot="18666785">
            <a:off x="10570795" y="5600182"/>
            <a:ext cx="70812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/>
              <a:t>Classes</a:t>
            </a:r>
            <a:endParaRPr lang="fr-FR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7A359A92-A02B-4386-A367-AEAEB43A6E05}"/>
              </a:ext>
            </a:extLst>
          </p:cNvPr>
          <p:cNvSpPr txBox="1"/>
          <p:nvPr/>
        </p:nvSpPr>
        <p:spPr>
          <a:xfrm rot="18713586">
            <a:off x="10813269" y="5249044"/>
            <a:ext cx="73285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/>
              <a:t>Classes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027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BD7107-1EE8-47DD-B96B-6A996906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LU classification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46EB5D2-E2B7-4BAE-B8C0-567D9F77C9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3600" b="1" dirty="0" err="1"/>
              <a:t>Results</a:t>
            </a:r>
            <a:endParaRPr lang="fr-FR" b="1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B413C58-C751-4244-9F7A-5C59B7BA53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7055"/>
            <a:ext cx="2743200" cy="290945"/>
          </a:xfrm>
        </p:spPr>
        <p:txBody>
          <a:bodyPr/>
          <a:lstStyle/>
          <a:p>
            <a:r>
              <a:rPr lang="fr-FR"/>
              <a:t>16/01/2026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EB334B-B181-4520-BAA9-B5E62B92B0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1309" y="6558743"/>
            <a:ext cx="8054109" cy="299257"/>
          </a:xfrm>
        </p:spPr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E58B7B-3C4E-45C1-9172-D0F5E3E9F3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8743"/>
            <a:ext cx="2743200" cy="299257"/>
          </a:xfrm>
        </p:spPr>
        <p:txBody>
          <a:bodyPr/>
          <a:lstStyle/>
          <a:p>
            <a:fld id="{66E9EA01-CEB4-4B8A-8E85-27B45B45EEF7}" type="slidenum">
              <a:rPr lang="fr-FR" smtClean="0"/>
              <a:t>43</a:t>
            </a:fld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4240E9F-E760-4E35-BACD-86D381B5B8E9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3BE254B-11A4-4AA2-9F46-F0C7CF2B7325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64F0E58-8DD3-4556-BFFF-4054EEA461BF}"/>
              </a:ext>
            </a:extLst>
          </p:cNvPr>
          <p:cNvSpPr txBox="1"/>
          <p:nvPr/>
        </p:nvSpPr>
        <p:spPr>
          <a:xfrm>
            <a:off x="4567305" y="-35603"/>
            <a:ext cx="17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classification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CB9817A-6058-4DF4-8D7B-01D065C07DDF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E352CD6-F61C-4A52-B509-F5D2870E9954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272059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2F95C1DD-4B9F-49E5-B55C-43D155DDB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LU classification </a:t>
            </a:r>
            <a:r>
              <a:rPr lang="fr-FR" dirty="0" err="1"/>
              <a:t>results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A49561-E11C-4164-BCF9-3E4A765FEE4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BC1F7A-B3F3-4C56-A4DF-1636FD2260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A59A21-22F7-4144-B789-419EA7E8A2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44</a:t>
            </a:fld>
            <a:endParaRPr lang="fr-FR" dirty="0"/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D4EC7FEF-8291-4D62-B6E3-F1425F98D9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55075"/>
              </p:ext>
            </p:extLst>
          </p:nvPr>
        </p:nvGraphicFramePr>
        <p:xfrm>
          <a:off x="432079" y="1647930"/>
          <a:ext cx="3926529" cy="230735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35647">
                  <a:extLst>
                    <a:ext uri="{9D8B030D-6E8A-4147-A177-3AD203B41FA5}">
                      <a16:colId xmlns:a16="http://schemas.microsoft.com/office/drawing/2014/main" val="1951207547"/>
                    </a:ext>
                  </a:extLst>
                </a:gridCol>
                <a:gridCol w="845441">
                  <a:extLst>
                    <a:ext uri="{9D8B030D-6E8A-4147-A177-3AD203B41FA5}">
                      <a16:colId xmlns:a16="http://schemas.microsoft.com/office/drawing/2014/main" val="2940178510"/>
                    </a:ext>
                  </a:extLst>
                </a:gridCol>
                <a:gridCol w="845441">
                  <a:extLst>
                    <a:ext uri="{9D8B030D-6E8A-4147-A177-3AD203B41FA5}">
                      <a16:colId xmlns:a16="http://schemas.microsoft.com/office/drawing/2014/main" val="3484552817"/>
                    </a:ext>
                  </a:extLst>
                </a:gridCol>
              </a:tblGrid>
              <a:tr h="461470">
                <a:tc>
                  <a:txBody>
                    <a:bodyPr/>
                    <a:lstStyle/>
                    <a:p>
                      <a:r>
                        <a:rPr lang="fr-FR" sz="1600" dirty="0" err="1"/>
                        <a:t>Study</a:t>
                      </a:r>
                      <a:r>
                        <a:rPr lang="fr-FR" sz="1600" dirty="0"/>
                        <a:t> </a:t>
                      </a:r>
                      <a:r>
                        <a:rPr lang="fr-FR" sz="1600" dirty="0" err="1"/>
                        <a:t>dataset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mF1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OA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251624"/>
                  </a:ext>
                </a:extLst>
              </a:tr>
              <a:tr h="461470">
                <a:tc>
                  <a:txBody>
                    <a:bodyPr/>
                    <a:lstStyle/>
                    <a:p>
                      <a:r>
                        <a:rPr lang="fr-FR" sz="1600" dirty="0"/>
                        <a:t>Gers (2019)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83%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88%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1603263"/>
                  </a:ext>
                </a:extLst>
              </a:tr>
              <a:tr h="461470">
                <a:tc>
                  <a:txBody>
                    <a:bodyPr/>
                    <a:lstStyle/>
                    <a:p>
                      <a:r>
                        <a:rPr lang="fr-FR" sz="1600" dirty="0"/>
                        <a:t>Rhône (2020)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86%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92%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470645"/>
                  </a:ext>
                </a:extLst>
              </a:tr>
              <a:tr h="461470">
                <a:tc>
                  <a:txBody>
                    <a:bodyPr/>
                    <a:lstStyle/>
                    <a:p>
                      <a:r>
                        <a:rPr lang="fr-FR" sz="1600" b="0" dirty="0"/>
                        <a:t>Essonne (2018)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85%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94%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4685127"/>
                  </a:ext>
                </a:extLst>
              </a:tr>
              <a:tr h="4614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dirty="0"/>
                        <a:t>Essonne (2021)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81%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93%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2714620"/>
                  </a:ext>
                </a:extLst>
              </a:tr>
            </a:tbl>
          </a:graphicData>
        </a:graphic>
      </p:graphicFrame>
      <p:pic>
        <p:nvPicPr>
          <p:cNvPr id="10" name="Image 9">
            <a:extLst>
              <a:ext uri="{FF2B5EF4-FFF2-40B4-BE49-F238E27FC236}">
                <a16:creationId xmlns:a16="http://schemas.microsoft.com/office/drawing/2014/main" id="{53759AD9-8A75-41EA-A4F6-FA3F6BB476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873" y="1413836"/>
            <a:ext cx="5427938" cy="3504897"/>
          </a:xfrm>
          <a:prstGeom prst="rect">
            <a:avLst/>
          </a:prstGeom>
        </p:spPr>
      </p:pic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80B95503-24F4-4F4D-8D91-64025F73BF18}"/>
              </a:ext>
            </a:extLst>
          </p:cNvPr>
          <p:cNvSpPr/>
          <p:nvPr/>
        </p:nvSpPr>
        <p:spPr>
          <a:xfrm>
            <a:off x="4472977" y="2394020"/>
            <a:ext cx="1356527" cy="816429"/>
          </a:xfrm>
          <a:prstGeom prst="rightArrow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764B8B6-F446-4044-95ED-395DFA1F1675}"/>
              </a:ext>
            </a:extLst>
          </p:cNvPr>
          <p:cNvSpPr txBox="1"/>
          <p:nvPr/>
        </p:nvSpPr>
        <p:spPr>
          <a:xfrm>
            <a:off x="6936697" y="5007062"/>
            <a:ext cx="3442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Metrics</a:t>
            </a:r>
            <a:r>
              <a:rPr lang="fr-FR" sz="1600" dirty="0"/>
              <a:t> per class for the Rhône </a:t>
            </a:r>
            <a:r>
              <a:rPr lang="fr-FR" sz="1600" dirty="0" err="1"/>
              <a:t>dataset</a:t>
            </a:r>
            <a:endParaRPr lang="fr-FR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556B87-1F0E-474E-B1B9-7F8C9D7FB9BD}"/>
              </a:ext>
            </a:extLst>
          </p:cNvPr>
          <p:cNvSpPr/>
          <p:nvPr/>
        </p:nvSpPr>
        <p:spPr>
          <a:xfrm>
            <a:off x="5878284" y="3084844"/>
            <a:ext cx="5325627" cy="25121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DCB9B6-0F37-4466-BACA-6BFD8FE43409}"/>
              </a:ext>
            </a:extLst>
          </p:cNvPr>
          <p:cNvSpPr/>
          <p:nvPr/>
        </p:nvSpPr>
        <p:spPr>
          <a:xfrm>
            <a:off x="5878284" y="3858565"/>
            <a:ext cx="5325627" cy="25121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26F83C2-36ED-4ED6-AD4C-240CA662437D}"/>
              </a:ext>
            </a:extLst>
          </p:cNvPr>
          <p:cNvSpPr txBox="1"/>
          <p:nvPr/>
        </p:nvSpPr>
        <p:spPr>
          <a:xfrm>
            <a:off x="432079" y="4583714"/>
            <a:ext cx="5044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Road Transport (LU4.1.1): F1= 94%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6A46E4A-D8C4-41DA-B628-32839ED361A5}"/>
              </a:ext>
            </a:extLst>
          </p:cNvPr>
          <p:cNvSpPr txBox="1"/>
          <p:nvPr/>
        </p:nvSpPr>
        <p:spPr>
          <a:xfrm>
            <a:off x="432078" y="5075429"/>
            <a:ext cx="5044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Public utility networks (LU4.3): F1= 61%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B853416-A05F-4D36-A575-564F4A61412B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173D6F7-8A96-4772-9DEC-6EDF21BC3FC2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4051A65-9088-40B3-B978-A17F99401EEC}"/>
              </a:ext>
            </a:extLst>
          </p:cNvPr>
          <p:cNvSpPr txBox="1"/>
          <p:nvPr/>
        </p:nvSpPr>
        <p:spPr>
          <a:xfrm>
            <a:off x="4567305" y="-35603"/>
            <a:ext cx="17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classification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AB0769C-A208-4E0F-9E8C-5413AFBB3AAB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54F258E-4F12-4AAF-B462-C808DDC70F6A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272DD4D-128A-4526-B81C-ABEF6CD0863D}"/>
              </a:ext>
            </a:extLst>
          </p:cNvPr>
          <p:cNvGrpSpPr/>
          <p:nvPr/>
        </p:nvGrpSpPr>
        <p:grpSpPr>
          <a:xfrm>
            <a:off x="6653346" y="1746506"/>
            <a:ext cx="2087366" cy="2878923"/>
            <a:chOff x="6653346" y="1746506"/>
            <a:chExt cx="2087366" cy="2878923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4D2A9FB7-E258-41F8-8DB8-59FA6D056E2E}"/>
                </a:ext>
              </a:extLst>
            </p:cNvPr>
            <p:cNvSpPr txBox="1"/>
            <p:nvPr/>
          </p:nvSpPr>
          <p:spPr>
            <a:xfrm>
              <a:off x="6653346" y="1746506"/>
              <a:ext cx="1132939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fr-FR" sz="1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Agriculture</a:t>
              </a:r>
              <a:endParaRPr lang="fr-FR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14E2F0CB-55D7-43A4-AC08-CCD03794A320}"/>
                </a:ext>
              </a:extLst>
            </p:cNvPr>
            <p:cNvSpPr txBox="1"/>
            <p:nvPr/>
          </p:nvSpPr>
          <p:spPr>
            <a:xfrm>
              <a:off x="6653346" y="2000543"/>
              <a:ext cx="883768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fr-FR" sz="16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Forestry</a:t>
              </a:r>
              <a:endParaRPr lang="fr-FR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AE2F78BA-F16B-4ACB-B30D-66AB9865B89D}"/>
                </a:ext>
              </a:extLst>
            </p:cNvPr>
            <p:cNvSpPr txBox="1"/>
            <p:nvPr/>
          </p:nvSpPr>
          <p:spPr>
            <a:xfrm>
              <a:off x="6653346" y="2254580"/>
              <a:ext cx="1830950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fr-FR" sz="1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Extractive </a:t>
              </a:r>
              <a:r>
                <a:rPr lang="fr-FR" sz="16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activities</a:t>
              </a:r>
              <a:endParaRPr lang="fr-FR" sz="1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2501B447-26E8-4733-A0C5-E5F367155DAA}"/>
                </a:ext>
              </a:extLst>
            </p:cNvPr>
            <p:cNvSpPr txBox="1"/>
            <p:nvPr/>
          </p:nvSpPr>
          <p:spPr>
            <a:xfrm>
              <a:off x="6653346" y="2508617"/>
              <a:ext cx="2063963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fr-FR" sz="16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Secondary</a:t>
              </a:r>
              <a:r>
                <a:rPr lang="fr-FR" sz="1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 production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D93759D-45CB-4C49-A139-5B0826B7C1A1}"/>
                </a:ext>
              </a:extLst>
            </p:cNvPr>
            <p:cNvSpPr txBox="1"/>
            <p:nvPr/>
          </p:nvSpPr>
          <p:spPr>
            <a:xfrm>
              <a:off x="6653346" y="2762654"/>
              <a:ext cx="1826013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fr-FR" sz="16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Tertiary</a:t>
              </a:r>
              <a:r>
                <a:rPr lang="fr-FR" sz="1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 production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24D022B0-1F6A-42AB-B89F-99A257DA8F82}"/>
                </a:ext>
              </a:extLst>
            </p:cNvPr>
            <p:cNvSpPr txBox="1"/>
            <p:nvPr/>
          </p:nvSpPr>
          <p:spPr>
            <a:xfrm>
              <a:off x="6653346" y="3016691"/>
              <a:ext cx="1463799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fr-FR" sz="1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Road transport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023BF673-2DDA-4EAF-A4A2-1C7F093D7EB2}"/>
                </a:ext>
              </a:extLst>
            </p:cNvPr>
            <p:cNvSpPr txBox="1"/>
            <p:nvPr/>
          </p:nvSpPr>
          <p:spPr>
            <a:xfrm>
              <a:off x="6653346" y="3270728"/>
              <a:ext cx="1690719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fr-FR" sz="1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Railway transport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D9D70C21-BE9B-45B9-A5F4-7A11FF6E057A}"/>
                </a:ext>
              </a:extLst>
            </p:cNvPr>
            <p:cNvSpPr txBox="1"/>
            <p:nvPr/>
          </p:nvSpPr>
          <p:spPr>
            <a:xfrm>
              <a:off x="6653346" y="3524765"/>
              <a:ext cx="1278235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fr-FR" sz="1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Air transport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CA13A9A9-787B-4350-8402-26E6D370616F}"/>
                </a:ext>
              </a:extLst>
            </p:cNvPr>
            <p:cNvSpPr txBox="1"/>
            <p:nvPr/>
          </p:nvSpPr>
          <p:spPr>
            <a:xfrm>
              <a:off x="6653346" y="3778802"/>
              <a:ext cx="2087366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fr-FR" sz="1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Public utility networks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25B4DE82-E81D-4D87-BF0C-FF76B0C105F6}"/>
                </a:ext>
              </a:extLst>
            </p:cNvPr>
            <p:cNvSpPr txBox="1"/>
            <p:nvPr/>
          </p:nvSpPr>
          <p:spPr>
            <a:xfrm>
              <a:off x="6653346" y="4032839"/>
              <a:ext cx="1123897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fr-FR" sz="16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Residential</a:t>
              </a:r>
              <a:endParaRPr lang="fr-FR" sz="1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939B21CC-A6C1-40E7-9958-3A9D30BB4AA1}"/>
                </a:ext>
              </a:extLst>
            </p:cNvPr>
            <p:cNvSpPr txBox="1"/>
            <p:nvPr/>
          </p:nvSpPr>
          <p:spPr>
            <a:xfrm>
              <a:off x="6653346" y="4286875"/>
              <a:ext cx="681597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fr-FR" sz="16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Other</a:t>
              </a:r>
              <a:endParaRPr lang="fr-FR" sz="1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02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3" grpId="1" animBg="1"/>
      <p:bldP spid="14" grpId="0" animBg="1"/>
      <p:bldP spid="15" grpId="0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D39FF7-0520-4D9F-9C53-910A61B8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Example of a </a:t>
            </a:r>
            <a:r>
              <a:rPr lang="fr-FR" dirty="0" err="1"/>
              <a:t>misclassification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6FC606-08CC-40FC-B21C-1147CAFB4A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7055"/>
            <a:ext cx="2743200" cy="290945"/>
          </a:xfrm>
        </p:spPr>
        <p:txBody>
          <a:bodyPr/>
          <a:lstStyle/>
          <a:p>
            <a:r>
              <a:rPr lang="fr-FR"/>
              <a:t>16/01/2026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B02897-F417-43F7-ADCE-43428C2FD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1309" y="6558743"/>
            <a:ext cx="8054109" cy="299257"/>
          </a:xfrm>
        </p:spPr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C3B796-F89A-4A45-872F-C847EAE862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8743"/>
            <a:ext cx="2743200" cy="299257"/>
          </a:xfrm>
        </p:spPr>
        <p:txBody>
          <a:bodyPr/>
          <a:lstStyle/>
          <a:p>
            <a:fld id="{66E9EA01-CEB4-4B8A-8E85-27B45B45EEF7}" type="slidenum">
              <a:rPr lang="fr-FR" smtClean="0"/>
              <a:t>45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DF5BB6-F8BC-4067-B7FD-FDBEA84035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06" y="1732797"/>
            <a:ext cx="6038388" cy="418847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E1DA342-CFE4-4B63-A8C8-324C8A1BFEFA}"/>
              </a:ext>
            </a:extLst>
          </p:cNvPr>
          <p:cNvSpPr txBox="1"/>
          <p:nvPr/>
        </p:nvSpPr>
        <p:spPr>
          <a:xfrm>
            <a:off x="6783986" y="1829202"/>
            <a:ext cx="5254133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dirty="0" err="1"/>
              <a:t>Aerodrome</a:t>
            </a:r>
            <a:r>
              <a:rPr lang="fr-FR" dirty="0"/>
              <a:t> of Lyon – Brindas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 err="1"/>
              <a:t>Predicted</a:t>
            </a:r>
            <a:r>
              <a:rPr lang="fr-FR" dirty="0"/>
              <a:t> </a:t>
            </a:r>
            <a:r>
              <a:rPr lang="fr-FR" dirty="0" err="1"/>
              <a:t>tertiary</a:t>
            </a:r>
            <a:r>
              <a:rPr lang="fr-FR" dirty="0"/>
              <a:t> production (LU3) </a:t>
            </a:r>
            <a:r>
              <a:rPr lang="en-US" dirty="0"/>
              <a:t>instead</a:t>
            </a:r>
            <a:r>
              <a:rPr lang="fr-FR" dirty="0"/>
              <a:t> of air transport (LU4.1.3)</a:t>
            </a:r>
          </a:p>
        </p:txBody>
      </p:sp>
      <p:sp>
        <p:nvSpPr>
          <p:cNvPr id="3" name="Flèche : bas 2">
            <a:extLst>
              <a:ext uri="{FF2B5EF4-FFF2-40B4-BE49-F238E27FC236}">
                <a16:creationId xmlns:a16="http://schemas.microsoft.com/office/drawing/2014/main" id="{4160D700-3874-4F14-92D8-57D04266C016}"/>
              </a:ext>
            </a:extLst>
          </p:cNvPr>
          <p:cNvSpPr/>
          <p:nvPr/>
        </p:nvSpPr>
        <p:spPr>
          <a:xfrm>
            <a:off x="9158040" y="2224615"/>
            <a:ext cx="506027" cy="470517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91411B8-EDA9-4F90-86F5-9327EF8B8B87}"/>
              </a:ext>
            </a:extLst>
          </p:cNvPr>
          <p:cNvSpPr txBox="1"/>
          <p:nvPr/>
        </p:nvSpPr>
        <p:spPr>
          <a:xfrm>
            <a:off x="3608502" y="5881300"/>
            <a:ext cx="3019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BD Ortho, OCSGE © IGN</a:t>
            </a:r>
          </a:p>
        </p:txBody>
      </p:sp>
      <p:sp>
        <p:nvSpPr>
          <p:cNvPr id="16" name="Flèche : bas 15">
            <a:extLst>
              <a:ext uri="{FF2B5EF4-FFF2-40B4-BE49-F238E27FC236}">
                <a16:creationId xmlns:a16="http://schemas.microsoft.com/office/drawing/2014/main" id="{AE2B03FA-D44A-40F4-9343-EB44F1BDE1CC}"/>
              </a:ext>
            </a:extLst>
          </p:cNvPr>
          <p:cNvSpPr/>
          <p:nvPr/>
        </p:nvSpPr>
        <p:spPr>
          <a:xfrm rot="4536935">
            <a:off x="4336359" y="3078603"/>
            <a:ext cx="201127" cy="71919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545D002-C2C7-455A-8B03-648094D83116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5780A1B-D73F-46BA-8CD9-CF5EEAE1F7DA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3EBA4D2-CEC9-463B-AF3B-F954FB165C53}"/>
              </a:ext>
            </a:extLst>
          </p:cNvPr>
          <p:cNvSpPr txBox="1"/>
          <p:nvPr/>
        </p:nvSpPr>
        <p:spPr>
          <a:xfrm>
            <a:off x="4567305" y="-35603"/>
            <a:ext cx="17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classification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BC28A3F-ED2F-4D42-8C0A-BE4CC4268299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4643CE6-076D-4833-9B36-BF9614FAC65F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7075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D39FF7-0520-4D9F-9C53-910A61B8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Example of a </a:t>
            </a:r>
            <a:r>
              <a:rPr lang="fr-FR" dirty="0" err="1"/>
              <a:t>misclassification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6FC606-08CC-40FC-B21C-1147CAFB4A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7055"/>
            <a:ext cx="2743200" cy="290945"/>
          </a:xfrm>
        </p:spPr>
        <p:txBody>
          <a:bodyPr/>
          <a:lstStyle/>
          <a:p>
            <a:r>
              <a:rPr lang="fr-FR"/>
              <a:t>16/01/2026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B02897-F417-43F7-ADCE-43428C2FD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1309" y="6558743"/>
            <a:ext cx="8054109" cy="299257"/>
          </a:xfrm>
        </p:spPr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C3B796-F89A-4A45-872F-C847EAE862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8743"/>
            <a:ext cx="2743200" cy="299257"/>
          </a:xfrm>
        </p:spPr>
        <p:txBody>
          <a:bodyPr/>
          <a:lstStyle/>
          <a:p>
            <a:fld id="{66E9EA01-CEB4-4B8A-8E85-27B45B45EEF7}" type="slidenum">
              <a:rPr lang="fr-FR" smtClean="0"/>
              <a:t>46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DF5BB6-F8BC-4067-B7FD-FDBEA84035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06" y="1732797"/>
            <a:ext cx="6038388" cy="418847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E1DA342-CFE4-4B63-A8C8-324C8A1BFEFA}"/>
              </a:ext>
            </a:extLst>
          </p:cNvPr>
          <p:cNvSpPr txBox="1"/>
          <p:nvPr/>
        </p:nvSpPr>
        <p:spPr>
          <a:xfrm>
            <a:off x="6783986" y="1829202"/>
            <a:ext cx="5254133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dirty="0" err="1"/>
              <a:t>Aerodrome</a:t>
            </a:r>
            <a:r>
              <a:rPr lang="fr-FR" dirty="0"/>
              <a:t> of Lyon – Brindas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 err="1"/>
              <a:t>Predicted</a:t>
            </a:r>
            <a:r>
              <a:rPr lang="fr-FR" dirty="0"/>
              <a:t> </a:t>
            </a:r>
            <a:r>
              <a:rPr lang="fr-FR" dirty="0" err="1"/>
              <a:t>tertiary</a:t>
            </a:r>
            <a:r>
              <a:rPr lang="fr-FR" dirty="0"/>
              <a:t> production (LU3) </a:t>
            </a:r>
            <a:r>
              <a:rPr lang="en-US" dirty="0"/>
              <a:t>instead</a:t>
            </a:r>
            <a:r>
              <a:rPr lang="fr-FR" dirty="0"/>
              <a:t> of air transport (LU4.1.3)</a:t>
            </a:r>
          </a:p>
        </p:txBody>
      </p:sp>
      <p:sp>
        <p:nvSpPr>
          <p:cNvPr id="3" name="Flèche : bas 2">
            <a:extLst>
              <a:ext uri="{FF2B5EF4-FFF2-40B4-BE49-F238E27FC236}">
                <a16:creationId xmlns:a16="http://schemas.microsoft.com/office/drawing/2014/main" id="{4160D700-3874-4F14-92D8-57D04266C016}"/>
              </a:ext>
            </a:extLst>
          </p:cNvPr>
          <p:cNvSpPr/>
          <p:nvPr/>
        </p:nvSpPr>
        <p:spPr>
          <a:xfrm>
            <a:off x="9158040" y="2224615"/>
            <a:ext cx="506027" cy="470517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0136C4A-25B7-4D4E-847D-610C6EB8AF25}"/>
              </a:ext>
            </a:extLst>
          </p:cNvPr>
          <p:cNvSpPr txBox="1"/>
          <p:nvPr/>
        </p:nvSpPr>
        <p:spPr>
          <a:xfrm>
            <a:off x="6871317" y="3888419"/>
            <a:ext cx="50513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Information </a:t>
            </a:r>
            <a:r>
              <a:rPr lang="fr-FR" b="1" dirty="0" err="1"/>
              <a:t>given</a:t>
            </a:r>
            <a:r>
              <a:rPr lang="fr-FR" b="1" dirty="0"/>
              <a:t> by the sources</a:t>
            </a:r>
            <a:r>
              <a:rPr lang="fr-FR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Aerodrome</a:t>
            </a:r>
            <a:r>
              <a:rPr lang="fr-FR" dirty="0"/>
              <a:t> in BD TOPO and OSM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Undifferentiated</a:t>
            </a:r>
            <a:r>
              <a:rPr lang="fr-FR" dirty="0"/>
              <a:t> buildings in BD TOPO and one commercial building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In land files the area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considered</a:t>
            </a:r>
            <a:r>
              <a:rPr lang="fr-FR" dirty="0"/>
              <a:t> as </a:t>
            </a:r>
            <a:r>
              <a:rPr lang="fr-FR" dirty="0" err="1"/>
              <a:t>tertiary</a:t>
            </a: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91411B8-EDA9-4F90-86F5-9327EF8B8B87}"/>
              </a:ext>
            </a:extLst>
          </p:cNvPr>
          <p:cNvSpPr txBox="1"/>
          <p:nvPr/>
        </p:nvSpPr>
        <p:spPr>
          <a:xfrm>
            <a:off x="3608502" y="5881300"/>
            <a:ext cx="3019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BD Ortho, OCSGE © IGN</a:t>
            </a:r>
          </a:p>
        </p:txBody>
      </p:sp>
      <p:sp>
        <p:nvSpPr>
          <p:cNvPr id="16" name="Flèche : bas 15">
            <a:extLst>
              <a:ext uri="{FF2B5EF4-FFF2-40B4-BE49-F238E27FC236}">
                <a16:creationId xmlns:a16="http://schemas.microsoft.com/office/drawing/2014/main" id="{AE2B03FA-D44A-40F4-9343-EB44F1BDE1CC}"/>
              </a:ext>
            </a:extLst>
          </p:cNvPr>
          <p:cNvSpPr/>
          <p:nvPr/>
        </p:nvSpPr>
        <p:spPr>
          <a:xfrm rot="4536935">
            <a:off x="4336359" y="3078603"/>
            <a:ext cx="201127" cy="71919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63EB96A-A8E5-434A-B753-562E80DA03D6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CBDB88A-E28F-4F7A-BAED-C60A6CAA539F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FBB36E8-B3A1-409C-9C51-AE8797969C75}"/>
              </a:ext>
            </a:extLst>
          </p:cNvPr>
          <p:cNvSpPr txBox="1"/>
          <p:nvPr/>
        </p:nvSpPr>
        <p:spPr>
          <a:xfrm>
            <a:off x="4567305" y="-35603"/>
            <a:ext cx="17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classification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836E1E3-3D15-437D-A959-21A9AC5A020C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D34F722-AD49-4B8D-AC87-B07BCE4513E2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8856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2F0150-5566-4E9E-88BA-8AD213F5D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Example of a </a:t>
            </a:r>
            <a:r>
              <a:rPr lang="fr-FR" dirty="0" err="1"/>
              <a:t>misclassification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8C73EF-CE40-4013-82D4-2439EA67F7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7055"/>
            <a:ext cx="2743200" cy="290945"/>
          </a:xfrm>
        </p:spPr>
        <p:txBody>
          <a:bodyPr/>
          <a:lstStyle/>
          <a:p>
            <a:r>
              <a:rPr lang="fr-FR"/>
              <a:t>16/01/2026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126A67-7147-4BD1-B4BC-EE2839B9FB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1309" y="6558743"/>
            <a:ext cx="8054109" cy="299257"/>
          </a:xfrm>
        </p:spPr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EBC6B6-880E-432D-9443-779CFA891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8743"/>
            <a:ext cx="2743200" cy="299257"/>
          </a:xfrm>
        </p:spPr>
        <p:txBody>
          <a:bodyPr/>
          <a:lstStyle/>
          <a:p>
            <a:fld id="{66E9EA01-CEB4-4B8A-8E85-27B45B45EEF7}" type="slidenum">
              <a:rPr lang="fr-FR" smtClean="0"/>
              <a:t>47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A0F1947-F3A9-407D-A002-F3488C9E001E}"/>
              </a:ext>
            </a:extLst>
          </p:cNvPr>
          <p:cNvSpPr txBox="1"/>
          <p:nvPr/>
        </p:nvSpPr>
        <p:spPr>
          <a:xfrm>
            <a:off x="632225" y="1217362"/>
            <a:ext cx="1130673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dirty="0" err="1"/>
              <a:t>Polygon</a:t>
            </a:r>
            <a:r>
              <a:rPr lang="fr-FR" dirty="0"/>
              <a:t> </a:t>
            </a:r>
            <a:r>
              <a:rPr lang="fr-FR" dirty="0" err="1"/>
              <a:t>Aerodrome</a:t>
            </a:r>
            <a:r>
              <a:rPr lang="fr-FR" dirty="0"/>
              <a:t> of Lyon – Brindas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901DA44-6118-42BC-9B52-75AB35B26607}"/>
              </a:ext>
            </a:extLst>
          </p:cNvPr>
          <p:cNvSpPr txBox="1"/>
          <p:nvPr/>
        </p:nvSpPr>
        <p:spPr>
          <a:xfrm>
            <a:off x="1479481" y="1589317"/>
            <a:ext cx="3786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True</a:t>
            </a:r>
            <a:r>
              <a:rPr lang="fr-FR" dirty="0"/>
              <a:t> class : Air transport (LU4.1.3)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0E0BB96-79DD-4264-88AD-E3160D0125F4}"/>
              </a:ext>
            </a:extLst>
          </p:cNvPr>
          <p:cNvSpPr txBox="1"/>
          <p:nvPr/>
        </p:nvSpPr>
        <p:spPr>
          <a:xfrm>
            <a:off x="7048077" y="1554756"/>
            <a:ext cx="4685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Badly</a:t>
            </a:r>
            <a:r>
              <a:rPr lang="fr-FR" dirty="0"/>
              <a:t> </a:t>
            </a:r>
            <a:r>
              <a:rPr lang="fr-FR" dirty="0" err="1"/>
              <a:t>predicted</a:t>
            </a:r>
            <a:r>
              <a:rPr lang="fr-FR" dirty="0"/>
              <a:t> class : </a:t>
            </a:r>
            <a:r>
              <a:rPr lang="fr-FR" dirty="0" err="1"/>
              <a:t>Tertiary</a:t>
            </a:r>
            <a:r>
              <a:rPr lang="fr-FR" dirty="0"/>
              <a:t> production (LU3)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1B89D5FB-B08C-45F8-8A3D-B98E47B92BA0}"/>
              </a:ext>
            </a:extLst>
          </p:cNvPr>
          <p:cNvCxnSpPr/>
          <p:nvPr/>
        </p:nvCxnSpPr>
        <p:spPr>
          <a:xfrm>
            <a:off x="6020656" y="1586694"/>
            <a:ext cx="0" cy="46931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354C074A-C339-4517-9605-13BB2F5982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767" y="1955703"/>
            <a:ext cx="5131809" cy="299134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59DFFBE-3026-40EB-9FEA-AEFA58D8CF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2646" y="1955702"/>
            <a:ext cx="5648051" cy="2864339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AF080CF4-4E22-484F-8C8A-A6DB0EFAB2C5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B0C14AB-EAD6-4BDC-BCD9-042A45F5C383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A3ACB9E-8E31-4827-90FD-FA19CDB32D33}"/>
              </a:ext>
            </a:extLst>
          </p:cNvPr>
          <p:cNvSpPr txBox="1"/>
          <p:nvPr/>
        </p:nvSpPr>
        <p:spPr>
          <a:xfrm>
            <a:off x="4567305" y="-35603"/>
            <a:ext cx="17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classification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D13BA8A-5C02-40F1-9FBD-C7533B22968D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9E756A1-9F24-44C1-AFE1-E3995C172ED5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9854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2F0150-5566-4E9E-88BA-8AD213F5D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Example of a </a:t>
            </a:r>
            <a:r>
              <a:rPr lang="fr-FR" dirty="0" err="1"/>
              <a:t>misclassification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8C73EF-CE40-4013-82D4-2439EA67F7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7055"/>
            <a:ext cx="2743200" cy="290945"/>
          </a:xfrm>
        </p:spPr>
        <p:txBody>
          <a:bodyPr/>
          <a:lstStyle/>
          <a:p>
            <a:r>
              <a:rPr lang="fr-FR"/>
              <a:t>16/01/2026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126A67-7147-4BD1-B4BC-EE2839B9FB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1309" y="6558743"/>
            <a:ext cx="8054109" cy="299257"/>
          </a:xfrm>
        </p:spPr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EBC6B6-880E-432D-9443-779CFA891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8743"/>
            <a:ext cx="2743200" cy="299257"/>
          </a:xfrm>
        </p:spPr>
        <p:txBody>
          <a:bodyPr/>
          <a:lstStyle/>
          <a:p>
            <a:fld id="{66E9EA01-CEB4-4B8A-8E85-27B45B45EEF7}" type="slidenum">
              <a:rPr lang="fr-FR" smtClean="0"/>
              <a:t>48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10D8801-95A7-4A39-9B98-004FA5152F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767" y="1955703"/>
            <a:ext cx="5131809" cy="299134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175DB60-C898-4CC3-AD8B-5FA7F8E100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2646" y="1955702"/>
            <a:ext cx="5648051" cy="286433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A0F1947-F3A9-407D-A002-F3488C9E001E}"/>
              </a:ext>
            </a:extLst>
          </p:cNvPr>
          <p:cNvSpPr txBox="1"/>
          <p:nvPr/>
        </p:nvSpPr>
        <p:spPr>
          <a:xfrm>
            <a:off x="632225" y="1217362"/>
            <a:ext cx="1130673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dirty="0" err="1"/>
              <a:t>Polygon</a:t>
            </a:r>
            <a:r>
              <a:rPr lang="fr-FR" dirty="0"/>
              <a:t> </a:t>
            </a:r>
            <a:r>
              <a:rPr lang="fr-FR" dirty="0" err="1"/>
              <a:t>Aerodrome</a:t>
            </a:r>
            <a:r>
              <a:rPr lang="fr-FR" dirty="0"/>
              <a:t> of Lyon – Brindas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901DA44-6118-42BC-9B52-75AB35B26607}"/>
              </a:ext>
            </a:extLst>
          </p:cNvPr>
          <p:cNvSpPr txBox="1"/>
          <p:nvPr/>
        </p:nvSpPr>
        <p:spPr>
          <a:xfrm>
            <a:off x="1479481" y="1589317"/>
            <a:ext cx="3786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True</a:t>
            </a:r>
            <a:r>
              <a:rPr lang="fr-FR" dirty="0"/>
              <a:t> class : Air transport (LU4.1.3)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0E0BB96-79DD-4264-88AD-E3160D0125F4}"/>
              </a:ext>
            </a:extLst>
          </p:cNvPr>
          <p:cNvSpPr txBox="1"/>
          <p:nvPr/>
        </p:nvSpPr>
        <p:spPr>
          <a:xfrm>
            <a:off x="7048077" y="1554756"/>
            <a:ext cx="4685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Badly</a:t>
            </a:r>
            <a:r>
              <a:rPr lang="fr-FR" dirty="0"/>
              <a:t> </a:t>
            </a:r>
            <a:r>
              <a:rPr lang="fr-FR" dirty="0" err="1"/>
              <a:t>predicted</a:t>
            </a:r>
            <a:r>
              <a:rPr lang="fr-FR" dirty="0"/>
              <a:t> class : </a:t>
            </a:r>
            <a:r>
              <a:rPr lang="fr-FR" dirty="0" err="1"/>
              <a:t>Tertiary</a:t>
            </a:r>
            <a:r>
              <a:rPr lang="fr-FR" dirty="0"/>
              <a:t> production (LU3)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1B89D5FB-B08C-45F8-8A3D-B98E47B92BA0}"/>
              </a:ext>
            </a:extLst>
          </p:cNvPr>
          <p:cNvCxnSpPr/>
          <p:nvPr/>
        </p:nvCxnSpPr>
        <p:spPr>
          <a:xfrm>
            <a:off x="6020656" y="1586694"/>
            <a:ext cx="0" cy="46931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641A7CB9-5E43-470F-B0E3-643D4E7158D2}"/>
              </a:ext>
            </a:extLst>
          </p:cNvPr>
          <p:cNvSpPr/>
          <p:nvPr/>
        </p:nvSpPr>
        <p:spPr>
          <a:xfrm flipV="1">
            <a:off x="981031" y="2061434"/>
            <a:ext cx="1180278" cy="1709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FB9ED82-4518-4C41-B1B5-429144CD74FF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C55688F-F48A-4030-8FF5-1C145ADD1BD3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792E8A8-DD71-4117-B709-72D0B3E308E4}"/>
              </a:ext>
            </a:extLst>
          </p:cNvPr>
          <p:cNvSpPr txBox="1"/>
          <p:nvPr/>
        </p:nvSpPr>
        <p:spPr>
          <a:xfrm>
            <a:off x="4567305" y="-35603"/>
            <a:ext cx="17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classification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3DBD2B7-4890-4A2F-B37A-5E7DBA5EAF95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005318D-F5AB-498A-BCEB-90A29A84AF6B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2613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2F0150-5566-4E9E-88BA-8AD213F5D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Example of a </a:t>
            </a:r>
            <a:r>
              <a:rPr lang="fr-FR" dirty="0" err="1"/>
              <a:t>misclassification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8C73EF-CE40-4013-82D4-2439EA67F7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7055"/>
            <a:ext cx="2743200" cy="290945"/>
          </a:xfrm>
        </p:spPr>
        <p:txBody>
          <a:bodyPr/>
          <a:lstStyle/>
          <a:p>
            <a:r>
              <a:rPr lang="fr-FR"/>
              <a:t>16/01/2026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126A67-7147-4BD1-B4BC-EE2839B9FB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1309" y="6558743"/>
            <a:ext cx="8054109" cy="299257"/>
          </a:xfrm>
        </p:spPr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EBC6B6-880E-432D-9443-779CFA891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8743"/>
            <a:ext cx="2743200" cy="299257"/>
          </a:xfrm>
        </p:spPr>
        <p:txBody>
          <a:bodyPr/>
          <a:lstStyle/>
          <a:p>
            <a:fld id="{66E9EA01-CEB4-4B8A-8E85-27B45B45EEF7}" type="slidenum">
              <a:rPr lang="fr-FR" smtClean="0"/>
              <a:t>49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A0F1947-F3A9-407D-A002-F3488C9E001E}"/>
              </a:ext>
            </a:extLst>
          </p:cNvPr>
          <p:cNvSpPr txBox="1"/>
          <p:nvPr/>
        </p:nvSpPr>
        <p:spPr>
          <a:xfrm>
            <a:off x="632225" y="1217362"/>
            <a:ext cx="1130673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dirty="0" err="1"/>
              <a:t>Polygon</a:t>
            </a:r>
            <a:r>
              <a:rPr lang="fr-FR" dirty="0"/>
              <a:t> </a:t>
            </a:r>
            <a:r>
              <a:rPr lang="fr-FR" dirty="0" err="1"/>
              <a:t>Aerodrome</a:t>
            </a:r>
            <a:r>
              <a:rPr lang="fr-FR" dirty="0"/>
              <a:t> of Lyon – Brindas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FAF101F-2149-4649-8A0D-FC771F31C2CE}"/>
              </a:ext>
            </a:extLst>
          </p:cNvPr>
          <p:cNvSpPr txBox="1"/>
          <p:nvPr/>
        </p:nvSpPr>
        <p:spPr>
          <a:xfrm>
            <a:off x="6719452" y="4952318"/>
            <a:ext cx="54681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/>
              <a:t>Base </a:t>
            </a:r>
            <a:r>
              <a:rPr lang="fr-FR" dirty="0" err="1"/>
              <a:t>probability</a:t>
            </a:r>
            <a:r>
              <a:rPr lang="fr-FR" dirty="0"/>
              <a:t> LU3 = 13.1%</a:t>
            </a:r>
          </a:p>
          <a:p>
            <a:r>
              <a:rPr lang="fr-FR" dirty="0"/>
              <a:t>Base </a:t>
            </a:r>
            <a:r>
              <a:rPr lang="fr-FR" dirty="0" err="1"/>
              <a:t>logits</a:t>
            </a:r>
            <a:r>
              <a:rPr lang="fr-FR" dirty="0"/>
              <a:t> LU3 = 0.36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A09A0EE-EE31-4B22-8DC9-31299A71109B}"/>
              </a:ext>
            </a:extLst>
          </p:cNvPr>
          <p:cNvSpPr txBox="1"/>
          <p:nvPr/>
        </p:nvSpPr>
        <p:spPr>
          <a:xfrm>
            <a:off x="-919" y="4952730"/>
            <a:ext cx="577628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/>
              <a:t>Base </a:t>
            </a:r>
            <a:r>
              <a:rPr lang="fr-FR" dirty="0" err="1"/>
              <a:t>probability</a:t>
            </a:r>
            <a:r>
              <a:rPr lang="fr-FR" dirty="0"/>
              <a:t> LU4.1.3 = 0.08%</a:t>
            </a:r>
          </a:p>
          <a:p>
            <a:r>
              <a:rPr lang="fr-FR" dirty="0"/>
              <a:t>Base </a:t>
            </a:r>
            <a:r>
              <a:rPr lang="fr-FR" dirty="0" err="1"/>
              <a:t>logits</a:t>
            </a:r>
            <a:r>
              <a:rPr lang="fr-FR" dirty="0"/>
              <a:t> LU4.1.3 = -4.71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4C05724-0693-4602-93C0-5D26BEB744D3}"/>
              </a:ext>
            </a:extLst>
          </p:cNvPr>
          <p:cNvSpPr txBox="1"/>
          <p:nvPr/>
        </p:nvSpPr>
        <p:spPr>
          <a:xfrm>
            <a:off x="3759661" y="5065651"/>
            <a:ext cx="17335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log(p) +cst</a:t>
            </a:r>
          </a:p>
        </p:txBody>
      </p:sp>
      <p:sp>
        <p:nvSpPr>
          <p:cNvPr id="13" name="Flèche : courbe vers la gauche 12">
            <a:extLst>
              <a:ext uri="{FF2B5EF4-FFF2-40B4-BE49-F238E27FC236}">
                <a16:creationId xmlns:a16="http://schemas.microsoft.com/office/drawing/2014/main" id="{204E04DC-1A4F-49A2-9C48-90316B20D9A3}"/>
              </a:ext>
            </a:extLst>
          </p:cNvPr>
          <p:cNvSpPr/>
          <p:nvPr/>
        </p:nvSpPr>
        <p:spPr>
          <a:xfrm>
            <a:off x="3403233" y="5068687"/>
            <a:ext cx="419100" cy="435114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901DA44-6118-42BC-9B52-75AB35B26607}"/>
              </a:ext>
            </a:extLst>
          </p:cNvPr>
          <p:cNvSpPr txBox="1"/>
          <p:nvPr/>
        </p:nvSpPr>
        <p:spPr>
          <a:xfrm>
            <a:off x="1479481" y="1589317"/>
            <a:ext cx="3786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True</a:t>
            </a:r>
            <a:r>
              <a:rPr lang="fr-FR" dirty="0"/>
              <a:t> class : Air transport (LU4.1.3)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0E0BB96-79DD-4264-88AD-E3160D0125F4}"/>
              </a:ext>
            </a:extLst>
          </p:cNvPr>
          <p:cNvSpPr txBox="1"/>
          <p:nvPr/>
        </p:nvSpPr>
        <p:spPr>
          <a:xfrm>
            <a:off x="7048077" y="1554756"/>
            <a:ext cx="4685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Badly</a:t>
            </a:r>
            <a:r>
              <a:rPr lang="fr-FR" dirty="0"/>
              <a:t> </a:t>
            </a:r>
            <a:r>
              <a:rPr lang="fr-FR" dirty="0" err="1"/>
              <a:t>predicted</a:t>
            </a:r>
            <a:r>
              <a:rPr lang="fr-FR" dirty="0"/>
              <a:t> class : </a:t>
            </a:r>
            <a:r>
              <a:rPr lang="fr-FR" dirty="0" err="1"/>
              <a:t>Tertiary</a:t>
            </a:r>
            <a:r>
              <a:rPr lang="fr-FR" dirty="0"/>
              <a:t> production (LU3)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1B89D5FB-B08C-45F8-8A3D-B98E47B92BA0}"/>
              </a:ext>
            </a:extLst>
          </p:cNvPr>
          <p:cNvCxnSpPr/>
          <p:nvPr/>
        </p:nvCxnSpPr>
        <p:spPr>
          <a:xfrm>
            <a:off x="6020656" y="1586694"/>
            <a:ext cx="0" cy="46931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354C074A-C339-4517-9605-13BB2F5982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767" y="1955703"/>
            <a:ext cx="5131809" cy="299134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59DFFBE-3026-40EB-9FEA-AEFA58D8CF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2646" y="1955702"/>
            <a:ext cx="5648051" cy="2864339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0C8762-5FE5-47A6-9A46-C4AF006D80F2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4C906B3-A36F-43C3-8ADF-6CAD62F91B44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080208E-9A8B-4080-AB5E-A1F23E5C0CAB}"/>
              </a:ext>
            </a:extLst>
          </p:cNvPr>
          <p:cNvSpPr txBox="1"/>
          <p:nvPr/>
        </p:nvSpPr>
        <p:spPr>
          <a:xfrm>
            <a:off x="4567305" y="-35603"/>
            <a:ext cx="17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classification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B430B9D-3785-42C0-8F5D-041A59D7E63E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D074311-E7B3-4610-89C4-AEE60B738E42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998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8483EC-D307-496E-A3A7-1520BEE56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Role</a:t>
            </a:r>
            <a:r>
              <a:rPr lang="fr-FR" dirty="0"/>
              <a:t> of LU and LC data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50C617-A958-48E1-BCF9-F0B740459B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33EE72-F114-48EA-ACB5-FD1AFC77A2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635AB8-B9E9-4CB7-B673-D4C4CB02C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4DE53D0-04CD-4F1A-BCD6-7E7F692E20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925" y="720901"/>
            <a:ext cx="9692149" cy="61370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10374C5-EA38-4B40-BB57-DAB77265247F}"/>
              </a:ext>
            </a:extLst>
          </p:cNvPr>
          <p:cNvSpPr/>
          <p:nvPr/>
        </p:nvSpPr>
        <p:spPr>
          <a:xfrm>
            <a:off x="3157086" y="1992430"/>
            <a:ext cx="1443790" cy="15015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7B2C94-E9B7-4985-9659-3A4C30F80D0B}"/>
              </a:ext>
            </a:extLst>
          </p:cNvPr>
          <p:cNvSpPr/>
          <p:nvPr/>
        </p:nvSpPr>
        <p:spPr>
          <a:xfrm>
            <a:off x="4652209" y="4965554"/>
            <a:ext cx="1443790" cy="15015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BF87B0-5F27-4AC7-876C-5F27DAC5F457}"/>
              </a:ext>
            </a:extLst>
          </p:cNvPr>
          <p:cNvSpPr/>
          <p:nvPr/>
        </p:nvSpPr>
        <p:spPr>
          <a:xfrm>
            <a:off x="7591126" y="3464012"/>
            <a:ext cx="1443790" cy="15015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9537F1B-8E4E-4E6A-AEC1-4BB01A9096C9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6C9468C-E828-42AC-928A-D630F7B75A28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EF7073C-3E14-4072-AD2D-5ED4B86B2325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2EDE7D8-AA20-4ADD-A518-0A52BF1D3CD9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EEF5E6B-2178-4E52-B5AA-F07ED7121483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2679274-9A19-44CD-B8B5-E31D3C24F389}"/>
              </a:ext>
            </a:extLst>
          </p:cNvPr>
          <p:cNvSpPr txBox="1"/>
          <p:nvPr/>
        </p:nvSpPr>
        <p:spPr>
          <a:xfrm>
            <a:off x="9136436" y="6282430"/>
            <a:ext cx="16915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©sdg.un.org</a:t>
            </a:r>
          </a:p>
        </p:txBody>
      </p:sp>
    </p:spTree>
    <p:extLst>
      <p:ext uri="{BB962C8B-B14F-4D97-AF65-F5344CB8AC3E}">
        <p14:creationId xmlns:p14="http://schemas.microsoft.com/office/powerpoint/2010/main" val="111271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2F0150-5566-4E9E-88BA-8AD213F5D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Example of a </a:t>
            </a:r>
            <a:r>
              <a:rPr lang="fr-FR" dirty="0" err="1"/>
              <a:t>misclassification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8C73EF-CE40-4013-82D4-2439EA67F7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7055"/>
            <a:ext cx="2743200" cy="290945"/>
          </a:xfrm>
        </p:spPr>
        <p:txBody>
          <a:bodyPr/>
          <a:lstStyle/>
          <a:p>
            <a:r>
              <a:rPr lang="fr-FR"/>
              <a:t>16/01/2026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126A67-7147-4BD1-B4BC-EE2839B9FB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1309" y="6558743"/>
            <a:ext cx="8054109" cy="299257"/>
          </a:xfrm>
        </p:spPr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EBC6B6-880E-432D-9443-779CFA891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8743"/>
            <a:ext cx="2743200" cy="299257"/>
          </a:xfrm>
        </p:spPr>
        <p:txBody>
          <a:bodyPr/>
          <a:lstStyle/>
          <a:p>
            <a:fld id="{66E9EA01-CEB4-4B8A-8E85-27B45B45EEF7}" type="slidenum">
              <a:rPr lang="fr-FR" smtClean="0"/>
              <a:t>50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10D8801-95A7-4A39-9B98-004FA5152F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767" y="1955703"/>
            <a:ext cx="5131809" cy="299134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175DB60-C898-4CC3-AD8B-5FA7F8E100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2646" y="1955702"/>
            <a:ext cx="5648051" cy="286433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A0F1947-F3A9-407D-A002-F3488C9E001E}"/>
              </a:ext>
            </a:extLst>
          </p:cNvPr>
          <p:cNvSpPr txBox="1"/>
          <p:nvPr/>
        </p:nvSpPr>
        <p:spPr>
          <a:xfrm>
            <a:off x="632225" y="1217362"/>
            <a:ext cx="1130673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dirty="0" err="1"/>
              <a:t>Polygon</a:t>
            </a:r>
            <a:r>
              <a:rPr lang="fr-FR" dirty="0"/>
              <a:t> </a:t>
            </a:r>
            <a:r>
              <a:rPr lang="fr-FR" dirty="0" err="1"/>
              <a:t>Aerodrome</a:t>
            </a:r>
            <a:r>
              <a:rPr lang="fr-FR" dirty="0"/>
              <a:t> of Lyon – Brindas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4FAF101F-2149-4649-8A0D-FC771F31C2CE}"/>
                  </a:ext>
                </a:extLst>
              </p:cNvPr>
              <p:cNvSpPr txBox="1"/>
              <p:nvPr/>
            </p:nvSpPr>
            <p:spPr>
              <a:xfrm>
                <a:off x="6719452" y="4952318"/>
                <a:ext cx="5468178" cy="92333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fr-FR" dirty="0"/>
                  <a:t>Base </a:t>
                </a:r>
                <a:r>
                  <a:rPr lang="fr-FR" dirty="0" err="1"/>
                  <a:t>probability</a:t>
                </a:r>
                <a:r>
                  <a:rPr lang="fr-FR" dirty="0"/>
                  <a:t> LU3 = 13.1%</a:t>
                </a:r>
              </a:p>
              <a:p>
                <a:r>
                  <a:rPr lang="fr-FR" dirty="0"/>
                  <a:t>Base </a:t>
                </a:r>
                <a:r>
                  <a:rPr lang="fr-FR" dirty="0" err="1"/>
                  <a:t>logits</a:t>
                </a:r>
                <a:r>
                  <a:rPr lang="fr-FR" dirty="0"/>
                  <a:t> LU3 = 0.36</a:t>
                </a:r>
              </a:p>
              <a:p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fr-FR" sz="1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fr-FR" sz="1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/>
                      <m:e>
                        <m:r>
                          <m:rPr>
                            <m:nor/>
                          </m:rPr>
                          <a:rPr lang="fr-FR" dirty="0"/>
                          <m:t>SHAP</m:t>
                        </m:r>
                        <m:r>
                          <m:rPr>
                            <m:nor/>
                          </m:rPr>
                          <a:rPr lang="fr-FR" dirty="0"/>
                          <m:t>(</m:t>
                        </m:r>
                        <m:r>
                          <m:rPr>
                            <m:nor/>
                          </m:rPr>
                          <a:rPr lang="fr-FR" dirty="0"/>
                          <m:t>aerodrome</m:t>
                        </m:r>
                        <m:r>
                          <m:rPr>
                            <m:nor/>
                          </m:rPr>
                          <a:rPr lang="fr-FR" dirty="0"/>
                          <m:t>, </m:t>
                        </m:r>
                        <m:r>
                          <m:rPr>
                            <m:nor/>
                          </m:rPr>
                          <a:rPr lang="fr-FR" b="0" i="0" dirty="0" smtClean="0"/>
                          <m:t>LU</m:t>
                        </m:r>
                        <m:r>
                          <m:rPr>
                            <m:nor/>
                          </m:rPr>
                          <a:rPr lang="fr-FR" dirty="0"/>
                          <m:t>3, </m:t>
                        </m:r>
                        <m:r>
                          <m:rPr>
                            <m:nor/>
                          </m:rPr>
                          <a:rPr lang="fr-FR" b="0" i="0" dirty="0" smtClean="0"/>
                          <m:t>X</m:t>
                        </m:r>
                        <m:r>
                          <m:rPr>
                            <m:nor/>
                          </m:rPr>
                          <a:rPr lang="fr-FR" dirty="0"/>
                          <m:t>)</m:t>
                        </m:r>
                      </m:e>
                    </m:nary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/>
                  <a:t>= 1.35</a:t>
                </a: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4FAF101F-2149-4649-8A0D-FC771F31C2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9452" y="4952318"/>
                <a:ext cx="5468178" cy="923330"/>
              </a:xfrm>
              <a:prstGeom prst="rect">
                <a:avLst/>
              </a:prstGeom>
              <a:blipFill>
                <a:blip r:embed="rId4"/>
                <a:stretch>
                  <a:fillRect l="-6132" t="-3289" b="-730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EA09A0EE-EE31-4B22-8DC9-31299A71109B}"/>
                  </a:ext>
                </a:extLst>
              </p:cNvPr>
              <p:cNvSpPr txBox="1"/>
              <p:nvPr/>
            </p:nvSpPr>
            <p:spPr>
              <a:xfrm>
                <a:off x="-919" y="4952730"/>
                <a:ext cx="5776289" cy="923330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fr-FR" dirty="0"/>
                  <a:t>Base </a:t>
                </a:r>
                <a:r>
                  <a:rPr lang="fr-FR" dirty="0" err="1"/>
                  <a:t>probability</a:t>
                </a:r>
                <a:r>
                  <a:rPr lang="fr-FR" dirty="0"/>
                  <a:t> LU4.1.3 = 0.08%</a:t>
                </a:r>
              </a:p>
              <a:p>
                <a:r>
                  <a:rPr lang="fr-FR" dirty="0"/>
                  <a:t>Base </a:t>
                </a:r>
                <a:r>
                  <a:rPr lang="fr-FR" dirty="0" err="1"/>
                  <a:t>logits</a:t>
                </a:r>
                <a:r>
                  <a:rPr lang="fr-FR" dirty="0"/>
                  <a:t> LU4.1.3 = -4.71</a:t>
                </a:r>
              </a:p>
              <a:p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fr-FR" sz="1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fr-FR" sz="1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/>
                      <m:e>
                        <m:r>
                          <m:rPr>
                            <m:nor/>
                          </m:rPr>
                          <a:rPr lang="fr-FR" dirty="0"/>
                          <m:t>SHAP</m:t>
                        </m:r>
                        <m:r>
                          <m:rPr>
                            <m:nor/>
                          </m:rPr>
                          <a:rPr lang="fr-FR" dirty="0"/>
                          <m:t>(</m:t>
                        </m:r>
                        <m:r>
                          <m:rPr>
                            <m:nor/>
                          </m:rPr>
                          <a:rPr lang="fr-FR" dirty="0"/>
                          <m:t>aerodrome</m:t>
                        </m:r>
                        <m:r>
                          <m:rPr>
                            <m:nor/>
                          </m:rPr>
                          <a:rPr lang="fr-FR" dirty="0"/>
                          <m:t>, </m:t>
                        </m:r>
                        <m:r>
                          <m:rPr>
                            <m:nor/>
                          </m:rPr>
                          <a:rPr lang="fr-FR" b="0" i="0" dirty="0" smtClean="0"/>
                          <m:t>LU</m:t>
                        </m:r>
                        <m:r>
                          <m:rPr>
                            <m:nor/>
                          </m:rPr>
                          <a:rPr lang="fr-FR" dirty="0"/>
                          <m:t>4.1.3, </m:t>
                        </m:r>
                        <m:r>
                          <m:rPr>
                            <m:nor/>
                          </m:rPr>
                          <a:rPr lang="fr-FR" b="0" i="0" dirty="0" smtClean="0"/>
                          <m:t>X</m:t>
                        </m:r>
                        <m:r>
                          <m:rPr>
                            <m:nor/>
                          </m:rPr>
                          <a:rPr lang="fr-FR" dirty="0"/>
                          <m:t>)</m:t>
                        </m:r>
                      </m:e>
                    </m:nary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/>
                  <a:t>= 2.19</a:t>
                </a: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EA09A0EE-EE31-4B22-8DC9-31299A7110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19" y="4952730"/>
                <a:ext cx="5776289" cy="923330"/>
              </a:xfrm>
              <a:prstGeom prst="rect">
                <a:avLst/>
              </a:prstGeom>
              <a:blipFill>
                <a:blip r:embed="rId5"/>
                <a:stretch>
                  <a:fillRect l="-5913" t="-3289" b="-730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64C05724-0693-4602-93C0-5D26BEB744D3}"/>
              </a:ext>
            </a:extLst>
          </p:cNvPr>
          <p:cNvSpPr txBox="1"/>
          <p:nvPr/>
        </p:nvSpPr>
        <p:spPr>
          <a:xfrm>
            <a:off x="3759661" y="5065651"/>
            <a:ext cx="17335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log(p) +cst</a:t>
            </a:r>
          </a:p>
        </p:txBody>
      </p:sp>
      <p:sp>
        <p:nvSpPr>
          <p:cNvPr id="13" name="Flèche : courbe vers la gauche 12">
            <a:extLst>
              <a:ext uri="{FF2B5EF4-FFF2-40B4-BE49-F238E27FC236}">
                <a16:creationId xmlns:a16="http://schemas.microsoft.com/office/drawing/2014/main" id="{204E04DC-1A4F-49A2-9C48-90316B20D9A3}"/>
              </a:ext>
            </a:extLst>
          </p:cNvPr>
          <p:cNvSpPr/>
          <p:nvPr/>
        </p:nvSpPr>
        <p:spPr>
          <a:xfrm>
            <a:off x="3403233" y="5068687"/>
            <a:ext cx="419100" cy="435114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901DA44-6118-42BC-9B52-75AB35B26607}"/>
              </a:ext>
            </a:extLst>
          </p:cNvPr>
          <p:cNvSpPr txBox="1"/>
          <p:nvPr/>
        </p:nvSpPr>
        <p:spPr>
          <a:xfrm>
            <a:off x="1479481" y="1589317"/>
            <a:ext cx="3786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True</a:t>
            </a:r>
            <a:r>
              <a:rPr lang="fr-FR" dirty="0"/>
              <a:t> class : Air transport (LU4.1.3)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0E0BB96-79DD-4264-88AD-E3160D0125F4}"/>
              </a:ext>
            </a:extLst>
          </p:cNvPr>
          <p:cNvSpPr txBox="1"/>
          <p:nvPr/>
        </p:nvSpPr>
        <p:spPr>
          <a:xfrm>
            <a:off x="7048077" y="1554756"/>
            <a:ext cx="4685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Badly</a:t>
            </a:r>
            <a:r>
              <a:rPr lang="fr-FR" dirty="0"/>
              <a:t> </a:t>
            </a:r>
            <a:r>
              <a:rPr lang="fr-FR" dirty="0" err="1"/>
              <a:t>predicted</a:t>
            </a:r>
            <a:r>
              <a:rPr lang="fr-FR" dirty="0"/>
              <a:t> class : </a:t>
            </a:r>
            <a:r>
              <a:rPr lang="fr-FR" dirty="0" err="1"/>
              <a:t>Tertiary</a:t>
            </a:r>
            <a:r>
              <a:rPr lang="fr-FR" dirty="0"/>
              <a:t> production (LU3)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1B89D5FB-B08C-45F8-8A3D-B98E47B92BA0}"/>
              </a:ext>
            </a:extLst>
          </p:cNvPr>
          <p:cNvCxnSpPr/>
          <p:nvPr/>
        </p:nvCxnSpPr>
        <p:spPr>
          <a:xfrm>
            <a:off x="6020656" y="1586694"/>
            <a:ext cx="0" cy="46931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E169E203-3C0F-4F64-8FA6-0541924A6BCA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1BB79A7-6916-49CC-9271-B8B2EEB9B0A9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146A83E-0964-4030-AE71-BD9FAC65E9BD}"/>
              </a:ext>
            </a:extLst>
          </p:cNvPr>
          <p:cNvSpPr txBox="1"/>
          <p:nvPr/>
        </p:nvSpPr>
        <p:spPr>
          <a:xfrm>
            <a:off x="4567305" y="-35603"/>
            <a:ext cx="17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classification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A020A22-9257-4A80-AA44-BB25530FD5FA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776AFD5-20F6-40C3-A136-C2120A0756A0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9863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2F0150-5566-4E9E-88BA-8AD213F5D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Example of a </a:t>
            </a:r>
            <a:r>
              <a:rPr lang="fr-FR" dirty="0" err="1"/>
              <a:t>misclassification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8C73EF-CE40-4013-82D4-2439EA67F7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7055"/>
            <a:ext cx="2743200" cy="290945"/>
          </a:xfrm>
        </p:spPr>
        <p:txBody>
          <a:bodyPr/>
          <a:lstStyle/>
          <a:p>
            <a:r>
              <a:rPr lang="fr-FR"/>
              <a:t>16/01/2026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126A67-7147-4BD1-B4BC-EE2839B9FB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1309" y="6558743"/>
            <a:ext cx="8054109" cy="299257"/>
          </a:xfrm>
        </p:spPr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EBC6B6-880E-432D-9443-779CFA891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8743"/>
            <a:ext cx="2743200" cy="299257"/>
          </a:xfrm>
        </p:spPr>
        <p:txBody>
          <a:bodyPr/>
          <a:lstStyle/>
          <a:p>
            <a:fld id="{66E9EA01-CEB4-4B8A-8E85-27B45B45EEF7}" type="slidenum">
              <a:rPr lang="fr-FR" smtClean="0"/>
              <a:t>51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10D8801-95A7-4A39-9B98-004FA5152F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767" y="1955703"/>
            <a:ext cx="5131809" cy="299134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175DB60-C898-4CC3-AD8B-5FA7F8E100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2646" y="1955702"/>
            <a:ext cx="5648051" cy="286433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A0F1947-F3A9-407D-A002-F3488C9E001E}"/>
              </a:ext>
            </a:extLst>
          </p:cNvPr>
          <p:cNvSpPr txBox="1"/>
          <p:nvPr/>
        </p:nvSpPr>
        <p:spPr>
          <a:xfrm>
            <a:off x="632225" y="1217362"/>
            <a:ext cx="1130673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dirty="0" err="1"/>
              <a:t>Polygon</a:t>
            </a:r>
            <a:r>
              <a:rPr lang="fr-FR" dirty="0"/>
              <a:t> </a:t>
            </a:r>
            <a:r>
              <a:rPr lang="fr-FR" dirty="0" err="1"/>
              <a:t>Aerodrome</a:t>
            </a:r>
            <a:r>
              <a:rPr lang="fr-FR" dirty="0"/>
              <a:t> of Lyon – Brindas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4FAF101F-2149-4649-8A0D-FC771F31C2CE}"/>
                  </a:ext>
                </a:extLst>
              </p:cNvPr>
              <p:cNvSpPr txBox="1"/>
              <p:nvPr/>
            </p:nvSpPr>
            <p:spPr>
              <a:xfrm>
                <a:off x="6719452" y="4952318"/>
                <a:ext cx="5468178" cy="1477328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fr-FR" dirty="0"/>
                  <a:t>Base </a:t>
                </a:r>
                <a:r>
                  <a:rPr lang="fr-FR" dirty="0" err="1"/>
                  <a:t>probability</a:t>
                </a:r>
                <a:r>
                  <a:rPr lang="fr-FR" dirty="0"/>
                  <a:t> LU3 = 13.1%</a:t>
                </a:r>
              </a:p>
              <a:p>
                <a:r>
                  <a:rPr lang="fr-FR" dirty="0"/>
                  <a:t>Base </a:t>
                </a:r>
                <a:r>
                  <a:rPr lang="fr-FR" dirty="0" err="1"/>
                  <a:t>logits</a:t>
                </a:r>
                <a:r>
                  <a:rPr lang="fr-FR" dirty="0"/>
                  <a:t> LU3 = 0.36</a:t>
                </a:r>
              </a:p>
              <a:p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fr-FR" sz="1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fr-FR" sz="1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/>
                      <m:e>
                        <m:r>
                          <m:rPr>
                            <m:nor/>
                          </m:rPr>
                          <a:rPr lang="fr-FR" dirty="0"/>
                          <m:t>SHAP</m:t>
                        </m:r>
                        <m:r>
                          <m:rPr>
                            <m:nor/>
                          </m:rPr>
                          <a:rPr lang="fr-FR" dirty="0"/>
                          <m:t>(</m:t>
                        </m:r>
                        <m:r>
                          <m:rPr>
                            <m:nor/>
                          </m:rPr>
                          <a:rPr lang="fr-FR" dirty="0"/>
                          <m:t>aerodrome</m:t>
                        </m:r>
                        <m:r>
                          <m:rPr>
                            <m:nor/>
                          </m:rPr>
                          <a:rPr lang="fr-FR" dirty="0"/>
                          <m:t>, </m:t>
                        </m:r>
                        <m:r>
                          <m:rPr>
                            <m:nor/>
                          </m:rPr>
                          <a:rPr lang="fr-FR" b="0" i="0" dirty="0" smtClean="0"/>
                          <m:t>LU</m:t>
                        </m:r>
                        <m:r>
                          <m:rPr>
                            <m:nor/>
                          </m:rPr>
                          <a:rPr lang="fr-FR" dirty="0"/>
                          <m:t>3, </m:t>
                        </m:r>
                        <m:r>
                          <m:rPr>
                            <m:nor/>
                          </m:rPr>
                          <a:rPr lang="fr-FR" b="0" i="0" dirty="0" smtClean="0"/>
                          <m:t>X</m:t>
                        </m:r>
                        <m:r>
                          <m:rPr>
                            <m:nor/>
                          </m:rPr>
                          <a:rPr lang="fr-FR" dirty="0"/>
                          <m:t>)</m:t>
                        </m:r>
                      </m:e>
                    </m:nary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/>
                  <a:t>= 1.35</a:t>
                </a:r>
              </a:p>
              <a:p>
                <a:r>
                  <a:rPr lang="fr-FR" dirty="0"/>
                  <a:t>Final </a:t>
                </a:r>
                <a:r>
                  <a:rPr lang="fr-FR" dirty="0" err="1"/>
                  <a:t>logits</a:t>
                </a:r>
                <a:r>
                  <a:rPr lang="fr-FR" dirty="0"/>
                  <a:t> = 1.71</a:t>
                </a:r>
              </a:p>
              <a:p>
                <a:r>
                  <a:rPr lang="fr-FR" dirty="0" err="1"/>
                  <a:t>Probability</a:t>
                </a:r>
                <a:r>
                  <a:rPr lang="fr-FR" dirty="0"/>
                  <a:t> LU3 = 91%</a:t>
                </a: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4FAF101F-2149-4649-8A0D-FC771F31C2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9452" y="4952318"/>
                <a:ext cx="5468178" cy="1477328"/>
              </a:xfrm>
              <a:prstGeom prst="rect">
                <a:avLst/>
              </a:prstGeom>
              <a:blipFill>
                <a:blip r:embed="rId4"/>
                <a:stretch>
                  <a:fillRect l="-6132" t="-2058" b="-82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EA09A0EE-EE31-4B22-8DC9-31299A71109B}"/>
                  </a:ext>
                </a:extLst>
              </p:cNvPr>
              <p:cNvSpPr txBox="1"/>
              <p:nvPr/>
            </p:nvSpPr>
            <p:spPr>
              <a:xfrm>
                <a:off x="-919" y="4952730"/>
                <a:ext cx="5776289" cy="1477328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fr-FR" dirty="0"/>
                  <a:t>Base </a:t>
                </a:r>
                <a:r>
                  <a:rPr lang="fr-FR" dirty="0" err="1"/>
                  <a:t>probability</a:t>
                </a:r>
                <a:r>
                  <a:rPr lang="fr-FR" dirty="0"/>
                  <a:t> LU4.1.3 = 0.08%</a:t>
                </a:r>
              </a:p>
              <a:p>
                <a:r>
                  <a:rPr lang="fr-FR" dirty="0"/>
                  <a:t>Base </a:t>
                </a:r>
                <a:r>
                  <a:rPr lang="fr-FR" dirty="0" err="1"/>
                  <a:t>logits</a:t>
                </a:r>
                <a:r>
                  <a:rPr lang="fr-FR" dirty="0"/>
                  <a:t> LU4.1.3 = -4.71</a:t>
                </a:r>
              </a:p>
              <a:p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fr-FR" sz="1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fr-FR" sz="1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/>
                      <m:e>
                        <m:r>
                          <m:rPr>
                            <m:nor/>
                          </m:rPr>
                          <a:rPr lang="fr-FR" dirty="0"/>
                          <m:t>SHAP</m:t>
                        </m:r>
                        <m:r>
                          <m:rPr>
                            <m:nor/>
                          </m:rPr>
                          <a:rPr lang="fr-FR" dirty="0"/>
                          <m:t>(</m:t>
                        </m:r>
                        <m:r>
                          <m:rPr>
                            <m:nor/>
                          </m:rPr>
                          <a:rPr lang="fr-FR" dirty="0"/>
                          <m:t>aerodrome</m:t>
                        </m:r>
                        <m:r>
                          <m:rPr>
                            <m:nor/>
                          </m:rPr>
                          <a:rPr lang="fr-FR" dirty="0"/>
                          <m:t>, </m:t>
                        </m:r>
                        <m:r>
                          <m:rPr>
                            <m:nor/>
                          </m:rPr>
                          <a:rPr lang="fr-FR" b="0" i="0" dirty="0" smtClean="0"/>
                          <m:t>LU</m:t>
                        </m:r>
                        <m:r>
                          <m:rPr>
                            <m:nor/>
                          </m:rPr>
                          <a:rPr lang="fr-FR" dirty="0"/>
                          <m:t>4.1.3, </m:t>
                        </m:r>
                        <m:r>
                          <m:rPr>
                            <m:nor/>
                          </m:rPr>
                          <a:rPr lang="fr-FR" b="0" i="0" dirty="0" smtClean="0"/>
                          <m:t>X</m:t>
                        </m:r>
                        <m:r>
                          <m:rPr>
                            <m:nor/>
                          </m:rPr>
                          <a:rPr lang="fr-FR" dirty="0"/>
                          <m:t>)</m:t>
                        </m:r>
                      </m:e>
                    </m:nary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/>
                  <a:t>= 2.19</a:t>
                </a:r>
              </a:p>
              <a:p>
                <a:r>
                  <a:rPr lang="fr-FR" dirty="0"/>
                  <a:t>Final </a:t>
                </a:r>
                <a:r>
                  <a:rPr lang="fr-FR" dirty="0" err="1"/>
                  <a:t>logits</a:t>
                </a:r>
                <a:r>
                  <a:rPr lang="fr-FR" dirty="0"/>
                  <a:t> = -2.59</a:t>
                </a:r>
              </a:p>
              <a:p>
                <a:r>
                  <a:rPr lang="fr-FR" dirty="0" err="1"/>
                  <a:t>Probability</a:t>
                </a:r>
                <a:r>
                  <a:rPr lang="fr-FR" dirty="0"/>
                  <a:t> LU4.1.3 = 1.31%</a:t>
                </a: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EA09A0EE-EE31-4B22-8DC9-31299A7110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19" y="4952730"/>
                <a:ext cx="5776289" cy="1477328"/>
              </a:xfrm>
              <a:prstGeom prst="rect">
                <a:avLst/>
              </a:prstGeom>
              <a:blipFill>
                <a:blip r:embed="rId5"/>
                <a:stretch>
                  <a:fillRect l="-5913" t="-2058" b="-82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64C05724-0693-4602-93C0-5D26BEB744D3}"/>
              </a:ext>
            </a:extLst>
          </p:cNvPr>
          <p:cNvSpPr txBox="1"/>
          <p:nvPr/>
        </p:nvSpPr>
        <p:spPr>
          <a:xfrm>
            <a:off x="3759661" y="5065651"/>
            <a:ext cx="17335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log(p) +cst</a:t>
            </a:r>
          </a:p>
        </p:txBody>
      </p:sp>
      <p:sp>
        <p:nvSpPr>
          <p:cNvPr id="13" name="Flèche : courbe vers la gauche 12">
            <a:extLst>
              <a:ext uri="{FF2B5EF4-FFF2-40B4-BE49-F238E27FC236}">
                <a16:creationId xmlns:a16="http://schemas.microsoft.com/office/drawing/2014/main" id="{204E04DC-1A4F-49A2-9C48-90316B20D9A3}"/>
              </a:ext>
            </a:extLst>
          </p:cNvPr>
          <p:cNvSpPr/>
          <p:nvPr/>
        </p:nvSpPr>
        <p:spPr>
          <a:xfrm>
            <a:off x="3403233" y="5068687"/>
            <a:ext cx="419100" cy="435114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4371C0B-73A5-480B-9475-805AF3E8DD79}"/>
              </a:ext>
            </a:extLst>
          </p:cNvPr>
          <p:cNvSpPr txBox="1"/>
          <p:nvPr/>
        </p:nvSpPr>
        <p:spPr>
          <a:xfrm>
            <a:off x="3304117" y="5910477"/>
            <a:ext cx="17335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err="1">
                <a:solidFill>
                  <a:srgbClr val="0070C0"/>
                </a:solidFill>
              </a:rPr>
              <a:t>softmax</a:t>
            </a:r>
            <a:endParaRPr lang="fr-FR"/>
          </a:p>
        </p:txBody>
      </p:sp>
      <p:sp>
        <p:nvSpPr>
          <p:cNvPr id="15" name="Flèche : courbe vers la gauche 14">
            <a:extLst>
              <a:ext uri="{FF2B5EF4-FFF2-40B4-BE49-F238E27FC236}">
                <a16:creationId xmlns:a16="http://schemas.microsoft.com/office/drawing/2014/main" id="{F8CE01A4-D182-4A29-8073-F9613D45AE29}"/>
              </a:ext>
            </a:extLst>
          </p:cNvPr>
          <p:cNvSpPr/>
          <p:nvPr/>
        </p:nvSpPr>
        <p:spPr>
          <a:xfrm>
            <a:off x="2989102" y="5847252"/>
            <a:ext cx="410818" cy="493092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901DA44-6118-42BC-9B52-75AB35B26607}"/>
              </a:ext>
            </a:extLst>
          </p:cNvPr>
          <p:cNvSpPr txBox="1"/>
          <p:nvPr/>
        </p:nvSpPr>
        <p:spPr>
          <a:xfrm>
            <a:off x="1479481" y="1589317"/>
            <a:ext cx="3786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True</a:t>
            </a:r>
            <a:r>
              <a:rPr lang="fr-FR" dirty="0"/>
              <a:t> class : Air transport (LU4.1.3)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0E0BB96-79DD-4264-88AD-E3160D0125F4}"/>
              </a:ext>
            </a:extLst>
          </p:cNvPr>
          <p:cNvSpPr txBox="1"/>
          <p:nvPr/>
        </p:nvSpPr>
        <p:spPr>
          <a:xfrm>
            <a:off x="7048077" y="1554756"/>
            <a:ext cx="4685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Badly</a:t>
            </a:r>
            <a:r>
              <a:rPr lang="fr-FR" dirty="0"/>
              <a:t> </a:t>
            </a:r>
            <a:r>
              <a:rPr lang="fr-FR" dirty="0" err="1"/>
              <a:t>predicted</a:t>
            </a:r>
            <a:r>
              <a:rPr lang="fr-FR" dirty="0"/>
              <a:t> class : </a:t>
            </a:r>
            <a:r>
              <a:rPr lang="fr-FR" dirty="0" err="1"/>
              <a:t>Tertiary</a:t>
            </a:r>
            <a:r>
              <a:rPr lang="fr-FR" dirty="0"/>
              <a:t> production (LU3)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1B89D5FB-B08C-45F8-8A3D-B98E47B92BA0}"/>
              </a:ext>
            </a:extLst>
          </p:cNvPr>
          <p:cNvCxnSpPr/>
          <p:nvPr/>
        </p:nvCxnSpPr>
        <p:spPr>
          <a:xfrm>
            <a:off x="6020656" y="1586694"/>
            <a:ext cx="0" cy="46931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11F77363-5966-4BC3-97F6-D39579BA5AF1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950FCF7-864E-4A77-AFB2-622671949492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360C0A1-7236-4825-90CE-53AA21338B2B}"/>
              </a:ext>
            </a:extLst>
          </p:cNvPr>
          <p:cNvSpPr txBox="1"/>
          <p:nvPr/>
        </p:nvSpPr>
        <p:spPr>
          <a:xfrm>
            <a:off x="4567305" y="-35603"/>
            <a:ext cx="17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classification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6C0203E-CC5F-4DC4-9A74-6081EE876CD5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131E81C-CD55-4139-838C-9665C31C16DA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1911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B91326A0-1A6D-4595-A1E4-491537650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Link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attributes</a:t>
            </a:r>
            <a:r>
              <a:rPr lang="fr-FR" dirty="0"/>
              <a:t> and classes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CE0EF05B-3049-4D99-9ED7-A073C05D62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6214" y="1648041"/>
            <a:ext cx="8309204" cy="4351337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A110F2-086D-41A2-8259-F182EFADE1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7055"/>
            <a:ext cx="2743200" cy="290945"/>
          </a:xfrm>
        </p:spPr>
        <p:txBody>
          <a:bodyPr/>
          <a:lstStyle/>
          <a:p>
            <a:r>
              <a:rPr lang="fr-FR"/>
              <a:t>16/01/2026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D0F514-8CF4-43E5-A297-25917DB836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1309" y="6558743"/>
            <a:ext cx="8054109" cy="299257"/>
          </a:xfrm>
        </p:spPr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DB8695-A384-4EE0-8307-523CFD0120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8743"/>
            <a:ext cx="2743200" cy="299257"/>
          </a:xfrm>
        </p:spPr>
        <p:txBody>
          <a:bodyPr/>
          <a:lstStyle/>
          <a:p>
            <a:fld id="{66E9EA01-CEB4-4B8A-8E85-27B45B45EEF7}" type="slidenum">
              <a:rPr lang="fr-FR" smtClean="0"/>
              <a:t>52</a:t>
            </a:fld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13EA80-63B2-40FF-B4D7-1B2A6179DCC2}"/>
              </a:ext>
            </a:extLst>
          </p:cNvPr>
          <p:cNvSpPr txBox="1"/>
          <p:nvPr/>
        </p:nvSpPr>
        <p:spPr>
          <a:xfrm>
            <a:off x="1352549" y="5999378"/>
            <a:ext cx="934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Links </a:t>
            </a:r>
            <a:r>
              <a:rPr lang="fr-FR" dirty="0" err="1"/>
              <a:t>between</a:t>
            </a:r>
            <a:r>
              <a:rPr lang="fr-FR" dirty="0"/>
              <a:t> the 15 </a:t>
            </a:r>
            <a:r>
              <a:rPr lang="fr-FR" dirty="0" err="1"/>
              <a:t>most</a:t>
            </a:r>
            <a:r>
              <a:rPr lang="fr-FR" dirty="0"/>
              <a:t> important </a:t>
            </a:r>
            <a:r>
              <a:rPr lang="fr-FR" dirty="0" err="1"/>
              <a:t>attributes</a:t>
            </a:r>
            <a:r>
              <a:rPr lang="fr-FR" dirty="0"/>
              <a:t> and the LU classes</a:t>
            </a:r>
          </a:p>
          <a:p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718C53F-28F2-46F3-A557-F908AD4AD8F9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7515FA9-6444-47AA-82D9-D58662512DB9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C962B93-74E1-46EF-83AB-2AEF84C34695}"/>
              </a:ext>
            </a:extLst>
          </p:cNvPr>
          <p:cNvSpPr txBox="1"/>
          <p:nvPr/>
        </p:nvSpPr>
        <p:spPr>
          <a:xfrm>
            <a:off x="4567305" y="-35603"/>
            <a:ext cx="17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classification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A53DF89-FF5E-43EF-AE69-027CCC0D20B5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1DB703B-52A7-4C6B-81A4-6291BFD86A60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06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B91326A0-1A6D-4595-A1E4-491537650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Link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attributes</a:t>
            </a:r>
            <a:r>
              <a:rPr lang="fr-FR" dirty="0"/>
              <a:t> and classes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CE0EF05B-3049-4D99-9ED7-A073C05D62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6214" y="1648041"/>
            <a:ext cx="8309204" cy="4351337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A110F2-086D-41A2-8259-F182EFADE1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7055"/>
            <a:ext cx="2743200" cy="290945"/>
          </a:xfrm>
        </p:spPr>
        <p:txBody>
          <a:bodyPr/>
          <a:lstStyle/>
          <a:p>
            <a:r>
              <a:rPr lang="fr-FR"/>
              <a:t>16/01/2026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D0F514-8CF4-43E5-A297-25917DB836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1309" y="6558743"/>
            <a:ext cx="8054109" cy="299257"/>
          </a:xfrm>
        </p:spPr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DB8695-A384-4EE0-8307-523CFD0120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8743"/>
            <a:ext cx="2743200" cy="299257"/>
          </a:xfrm>
        </p:spPr>
        <p:txBody>
          <a:bodyPr/>
          <a:lstStyle/>
          <a:p>
            <a:fld id="{66E9EA01-CEB4-4B8A-8E85-27B45B45EEF7}" type="slidenum">
              <a:rPr lang="fr-FR" smtClean="0"/>
              <a:t>53</a:t>
            </a:fld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474C22-E5C4-45C8-B02D-9B34E93C42F5}"/>
              </a:ext>
            </a:extLst>
          </p:cNvPr>
          <p:cNvSpPr/>
          <p:nvPr/>
        </p:nvSpPr>
        <p:spPr>
          <a:xfrm flipV="1">
            <a:off x="1976581" y="2336798"/>
            <a:ext cx="1933201" cy="5080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C8B511-1BAA-4B24-9974-E013B53304DA}"/>
              </a:ext>
            </a:extLst>
          </p:cNvPr>
          <p:cNvSpPr/>
          <p:nvPr/>
        </p:nvSpPr>
        <p:spPr>
          <a:xfrm flipV="1">
            <a:off x="8166924" y="2590799"/>
            <a:ext cx="1933201" cy="5080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648E88C-3CB8-40C6-B520-0AA48AE00845}"/>
              </a:ext>
            </a:extLst>
          </p:cNvPr>
          <p:cNvSpPr txBox="1"/>
          <p:nvPr/>
        </p:nvSpPr>
        <p:spPr>
          <a:xfrm>
            <a:off x="1352549" y="5999378"/>
            <a:ext cx="934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Links </a:t>
            </a:r>
            <a:r>
              <a:rPr lang="fr-FR" dirty="0" err="1"/>
              <a:t>between</a:t>
            </a:r>
            <a:r>
              <a:rPr lang="fr-FR" dirty="0"/>
              <a:t> the 15 </a:t>
            </a:r>
            <a:r>
              <a:rPr lang="fr-FR" dirty="0" err="1"/>
              <a:t>most</a:t>
            </a:r>
            <a:r>
              <a:rPr lang="fr-FR" dirty="0"/>
              <a:t> important </a:t>
            </a:r>
            <a:r>
              <a:rPr lang="fr-FR" dirty="0" err="1"/>
              <a:t>attributes</a:t>
            </a:r>
            <a:r>
              <a:rPr lang="fr-FR" dirty="0"/>
              <a:t> and the LU classes</a:t>
            </a:r>
          </a:p>
          <a:p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522043A-AB0E-41C3-961E-09F2D60059ED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486A68D-62B7-4C1D-8A54-8DF9EFF21A50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5EC9D05-6C59-4B6A-9A90-336522259F42}"/>
              </a:ext>
            </a:extLst>
          </p:cNvPr>
          <p:cNvSpPr txBox="1"/>
          <p:nvPr/>
        </p:nvSpPr>
        <p:spPr>
          <a:xfrm>
            <a:off x="4567305" y="-35603"/>
            <a:ext cx="17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classification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55FCB52-5046-4FAA-AE03-C9914DC01382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BD2AC43-6F6B-4FFA-8A07-65D26ADB0DF3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1037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B91326A0-1A6D-4595-A1E4-491537650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Link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attributes</a:t>
            </a:r>
            <a:r>
              <a:rPr lang="fr-FR" dirty="0"/>
              <a:t> and classes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CE0EF05B-3049-4D99-9ED7-A073C05D62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6214" y="1648041"/>
            <a:ext cx="8309204" cy="4351337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A110F2-086D-41A2-8259-F182EFADE1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7055"/>
            <a:ext cx="2743200" cy="290945"/>
          </a:xfrm>
        </p:spPr>
        <p:txBody>
          <a:bodyPr/>
          <a:lstStyle/>
          <a:p>
            <a:r>
              <a:rPr lang="fr-FR"/>
              <a:t>16/01/2026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D0F514-8CF4-43E5-A297-25917DB836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1309" y="6558743"/>
            <a:ext cx="8054109" cy="299257"/>
          </a:xfrm>
        </p:spPr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DB8695-A384-4EE0-8307-523CFD0120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8743"/>
            <a:ext cx="2743200" cy="299257"/>
          </a:xfrm>
        </p:spPr>
        <p:txBody>
          <a:bodyPr/>
          <a:lstStyle/>
          <a:p>
            <a:fld id="{66E9EA01-CEB4-4B8A-8E85-27B45B45EEF7}" type="slidenum">
              <a:rPr lang="fr-FR" smtClean="0"/>
              <a:t>54</a:t>
            </a:fld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B061870-5085-4B9C-A77D-F4989AA73132}"/>
              </a:ext>
            </a:extLst>
          </p:cNvPr>
          <p:cNvSpPr txBox="1"/>
          <p:nvPr/>
        </p:nvSpPr>
        <p:spPr>
          <a:xfrm>
            <a:off x="0" y="588326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All the sources have at least one </a:t>
            </a:r>
            <a:r>
              <a:rPr lang="fr-FR" dirty="0" err="1"/>
              <a:t>attribute</a:t>
            </a:r>
            <a:r>
              <a:rPr lang="fr-FR" dirty="0"/>
              <a:t> </a:t>
            </a:r>
            <a:r>
              <a:rPr lang="fr-FR" dirty="0" err="1"/>
              <a:t>among</a:t>
            </a:r>
            <a:r>
              <a:rPr lang="fr-FR" dirty="0"/>
              <a:t> the 50 </a:t>
            </a:r>
            <a:r>
              <a:rPr lang="fr-FR" dirty="0" err="1"/>
              <a:t>most</a:t>
            </a:r>
            <a:r>
              <a:rPr lang="fr-FR" dirty="0"/>
              <a:t> important </a:t>
            </a:r>
            <a:r>
              <a:rPr lang="fr-FR" dirty="0" err="1"/>
              <a:t>attributes</a:t>
            </a:r>
            <a:endParaRPr lang="fr-FR" dirty="0"/>
          </a:p>
          <a:p>
            <a:pPr algn="ctr"/>
            <a:r>
              <a:rPr lang="fr-FR" sz="2400" dirty="0"/>
              <a:t>→ </a:t>
            </a:r>
            <a:r>
              <a:rPr lang="fr-FR" sz="2400" dirty="0" err="1"/>
              <a:t>usefulness</a:t>
            </a:r>
            <a:r>
              <a:rPr lang="fr-FR" sz="2400" dirty="0"/>
              <a:t> of </a:t>
            </a:r>
            <a:r>
              <a:rPr lang="fr-FR" sz="2400" b="1" dirty="0"/>
              <a:t>multi source </a:t>
            </a:r>
            <a:r>
              <a:rPr lang="fr-FR" sz="2400" dirty="0"/>
              <a:t>classification</a:t>
            </a:r>
          </a:p>
          <a:p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470339F-5F7F-4B02-9E9D-E560722BC284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E54E696-5CC5-4D4B-B68B-C7D837AE5E1E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795B9E8-C8E2-41D0-A7F8-9A494B2D782F}"/>
              </a:ext>
            </a:extLst>
          </p:cNvPr>
          <p:cNvSpPr txBox="1"/>
          <p:nvPr/>
        </p:nvSpPr>
        <p:spPr>
          <a:xfrm>
            <a:off x="4567305" y="-35603"/>
            <a:ext cx="17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classification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79CD9D7-86B6-4A61-BC0E-4F86A89EA173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8E831DE-FA77-494E-8CC0-B54885CC9ACE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08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1C5E5DD5-749B-480D-8534-5CFC30A214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0961" y="1359917"/>
            <a:ext cx="5769410" cy="1647691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160153A3-3DC3-4B02-8241-E937363D4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LU classification </a:t>
            </a:r>
            <a:r>
              <a:rPr lang="fr-FR" dirty="0" err="1"/>
              <a:t>results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0657871-6474-4902-B0E5-5C0AD66BBB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2052" y="3169164"/>
            <a:ext cx="5657679" cy="1647692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E665F0B6-849B-4C06-912E-B2E0BEBDD372}"/>
              </a:ext>
            </a:extLst>
          </p:cNvPr>
          <p:cNvSpPr txBox="1"/>
          <p:nvPr/>
        </p:nvSpPr>
        <p:spPr>
          <a:xfrm>
            <a:off x="43543" y="1904533"/>
            <a:ext cx="225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Individual</a:t>
            </a:r>
            <a:r>
              <a:rPr lang="fr-FR" dirty="0"/>
              <a:t> </a:t>
            </a:r>
            <a:r>
              <a:rPr lang="fr-FR" dirty="0" err="1"/>
              <a:t>study</a:t>
            </a:r>
            <a:r>
              <a:rPr lang="fr-FR" dirty="0"/>
              <a:t> area classification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5FE00DE-CEDB-4C2A-9603-A690837190F0}"/>
              </a:ext>
            </a:extLst>
          </p:cNvPr>
          <p:cNvSpPr txBox="1"/>
          <p:nvPr/>
        </p:nvSpPr>
        <p:spPr>
          <a:xfrm>
            <a:off x="73764" y="3751990"/>
            <a:ext cx="22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Transferability</a:t>
            </a:r>
            <a:endParaRPr lang="fr-FR" dirty="0"/>
          </a:p>
        </p:txBody>
      </p:sp>
      <p:graphicFrame>
        <p:nvGraphicFramePr>
          <p:cNvPr id="3" name="Tableau 8">
            <a:extLst>
              <a:ext uri="{FF2B5EF4-FFF2-40B4-BE49-F238E27FC236}">
                <a16:creationId xmlns:a16="http://schemas.microsoft.com/office/drawing/2014/main" id="{B8E37A01-401B-48C5-9E82-5A4D3DD692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391867"/>
              </p:ext>
            </p:extLst>
          </p:nvPr>
        </p:nvGraphicFramePr>
        <p:xfrm>
          <a:off x="8794242" y="1231101"/>
          <a:ext cx="3323781" cy="1694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1745">
                  <a:extLst>
                    <a:ext uri="{9D8B030D-6E8A-4147-A177-3AD203B41FA5}">
                      <a16:colId xmlns:a16="http://schemas.microsoft.com/office/drawing/2014/main" val="1951207547"/>
                    </a:ext>
                  </a:extLst>
                </a:gridCol>
                <a:gridCol w="912036">
                  <a:extLst>
                    <a:ext uri="{9D8B030D-6E8A-4147-A177-3AD203B41FA5}">
                      <a16:colId xmlns:a16="http://schemas.microsoft.com/office/drawing/2014/main" val="2940178510"/>
                    </a:ext>
                  </a:extLst>
                </a:gridCol>
              </a:tblGrid>
              <a:tr h="338875">
                <a:tc>
                  <a:txBody>
                    <a:bodyPr/>
                    <a:lstStyle/>
                    <a:p>
                      <a:r>
                        <a:rPr lang="fr-FR" sz="1600" dirty="0" err="1"/>
                        <a:t>Study</a:t>
                      </a:r>
                      <a:r>
                        <a:rPr lang="fr-FR" sz="1600" dirty="0"/>
                        <a:t> </a:t>
                      </a:r>
                      <a:r>
                        <a:rPr lang="fr-FR" sz="1600" dirty="0" err="1"/>
                        <a:t>dataset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mF1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251624"/>
                  </a:ext>
                </a:extLst>
              </a:tr>
              <a:tr h="338875">
                <a:tc>
                  <a:txBody>
                    <a:bodyPr/>
                    <a:lstStyle/>
                    <a:p>
                      <a:r>
                        <a:rPr lang="fr-FR" sz="1600" dirty="0"/>
                        <a:t>Gers (2019)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83%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1603263"/>
                  </a:ext>
                </a:extLst>
              </a:tr>
              <a:tr h="338875">
                <a:tc>
                  <a:txBody>
                    <a:bodyPr/>
                    <a:lstStyle/>
                    <a:p>
                      <a:r>
                        <a:rPr lang="fr-FR" sz="1600" dirty="0"/>
                        <a:t>Rhône (2020)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86%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470645"/>
                  </a:ext>
                </a:extLst>
              </a:tr>
              <a:tr h="338875">
                <a:tc>
                  <a:txBody>
                    <a:bodyPr/>
                    <a:lstStyle/>
                    <a:p>
                      <a:r>
                        <a:rPr lang="fr-FR" sz="1600" b="0" dirty="0"/>
                        <a:t>Essonne (2018)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85%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4685127"/>
                  </a:ext>
                </a:extLst>
              </a:tr>
              <a:tr h="3388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dirty="0"/>
                        <a:t>Essonne (2021)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81%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2714620"/>
                  </a:ext>
                </a:extLst>
              </a:tr>
            </a:tbl>
          </a:graphicData>
        </a:graphic>
      </p:graphicFrame>
      <p:graphicFrame>
        <p:nvGraphicFramePr>
          <p:cNvPr id="34" name="Tableau 8">
            <a:extLst>
              <a:ext uri="{FF2B5EF4-FFF2-40B4-BE49-F238E27FC236}">
                <a16:creationId xmlns:a16="http://schemas.microsoft.com/office/drawing/2014/main" id="{F4279984-DBEA-402D-B690-135553781C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234274"/>
              </p:ext>
            </p:extLst>
          </p:nvPr>
        </p:nvGraphicFramePr>
        <p:xfrm>
          <a:off x="8794241" y="3010107"/>
          <a:ext cx="3323780" cy="1694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1744">
                  <a:extLst>
                    <a:ext uri="{9D8B030D-6E8A-4147-A177-3AD203B41FA5}">
                      <a16:colId xmlns:a16="http://schemas.microsoft.com/office/drawing/2014/main" val="1951207547"/>
                    </a:ext>
                  </a:extLst>
                </a:gridCol>
                <a:gridCol w="912036">
                  <a:extLst>
                    <a:ext uri="{9D8B030D-6E8A-4147-A177-3AD203B41FA5}">
                      <a16:colId xmlns:a16="http://schemas.microsoft.com/office/drawing/2014/main" val="2940178510"/>
                    </a:ext>
                  </a:extLst>
                </a:gridCol>
              </a:tblGrid>
              <a:tr h="338875">
                <a:tc>
                  <a:txBody>
                    <a:bodyPr/>
                    <a:lstStyle/>
                    <a:p>
                      <a:r>
                        <a:rPr lang="fr-FR" sz="1600" dirty="0" err="1"/>
                        <a:t>Study</a:t>
                      </a:r>
                      <a:r>
                        <a:rPr lang="fr-FR" sz="1600" dirty="0"/>
                        <a:t> </a:t>
                      </a:r>
                      <a:r>
                        <a:rPr lang="fr-FR" sz="1600" dirty="0" err="1"/>
                        <a:t>dataset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mF1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251624"/>
                  </a:ext>
                </a:extLst>
              </a:tr>
              <a:tr h="338875">
                <a:tc>
                  <a:txBody>
                    <a:bodyPr/>
                    <a:lstStyle/>
                    <a:p>
                      <a:r>
                        <a:rPr lang="fr-FR" sz="1600" dirty="0"/>
                        <a:t>Gers to Rhône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1603263"/>
                  </a:ext>
                </a:extLst>
              </a:tr>
              <a:tr h="338875">
                <a:tc>
                  <a:txBody>
                    <a:bodyPr/>
                    <a:lstStyle/>
                    <a:p>
                      <a:r>
                        <a:rPr lang="fr-FR" sz="1600" dirty="0"/>
                        <a:t>Rhône to Gers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51%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470645"/>
                  </a:ext>
                </a:extLst>
              </a:tr>
              <a:tr h="338875">
                <a:tc>
                  <a:txBody>
                    <a:bodyPr/>
                    <a:lstStyle/>
                    <a:p>
                      <a:r>
                        <a:rPr lang="fr-FR" sz="1600" b="0" dirty="0"/>
                        <a:t>Essonne 2018 to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75%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4685127"/>
                  </a:ext>
                </a:extLst>
              </a:tr>
              <a:tr h="338875">
                <a:tc>
                  <a:txBody>
                    <a:bodyPr/>
                    <a:lstStyle/>
                    <a:p>
                      <a:r>
                        <a:rPr lang="fr-FR" sz="1600" b="0" dirty="0"/>
                        <a:t>Essonne 2021 to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2714620"/>
                  </a:ext>
                </a:extLst>
              </a:tr>
            </a:tbl>
          </a:graphicData>
        </a:graphic>
      </p:graphicFrame>
      <p:sp>
        <p:nvSpPr>
          <p:cNvPr id="12" name="Espace réservé de la date 3">
            <a:extLst>
              <a:ext uri="{FF2B5EF4-FFF2-40B4-BE49-F238E27FC236}">
                <a16:creationId xmlns:a16="http://schemas.microsoft.com/office/drawing/2014/main" id="{891233A5-6ADD-4125-A151-A14D5827C2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7055"/>
            <a:ext cx="2743200" cy="290945"/>
          </a:xfrm>
        </p:spPr>
        <p:txBody>
          <a:bodyPr/>
          <a:lstStyle/>
          <a:p>
            <a:r>
              <a:rPr lang="fr-FR"/>
              <a:t>16/01/2026</a:t>
            </a:r>
          </a:p>
        </p:txBody>
      </p:sp>
      <p:sp>
        <p:nvSpPr>
          <p:cNvPr id="13" name="Espace réservé du pied de page 4">
            <a:extLst>
              <a:ext uri="{FF2B5EF4-FFF2-40B4-BE49-F238E27FC236}">
                <a16:creationId xmlns:a16="http://schemas.microsoft.com/office/drawing/2014/main" id="{180B8111-FD35-4DA6-AFEC-4B113A0B06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1309" y="6558743"/>
            <a:ext cx="8054109" cy="299257"/>
          </a:xfrm>
        </p:spPr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/>
          </a:p>
        </p:txBody>
      </p:sp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F549C1E5-1D19-4EF4-A8B3-C8F047D603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8743"/>
            <a:ext cx="2743200" cy="299257"/>
          </a:xfrm>
        </p:spPr>
        <p:txBody>
          <a:bodyPr/>
          <a:lstStyle/>
          <a:p>
            <a:fld id="{66E9EA01-CEB4-4B8A-8E85-27B45B45EEF7}" type="slidenum">
              <a:rPr lang="fr-FR" smtClean="0"/>
              <a:t>55</a:t>
            </a:fld>
            <a:endParaRPr lang="fr-FR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D257951A-5FF1-4DA9-8584-0F7CC76D81AB}"/>
              </a:ext>
            </a:extLst>
          </p:cNvPr>
          <p:cNvCxnSpPr>
            <a:cxnSpLocks/>
          </p:cNvCxnSpPr>
          <p:nvPr/>
        </p:nvCxnSpPr>
        <p:spPr>
          <a:xfrm>
            <a:off x="0" y="2990857"/>
            <a:ext cx="12192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DB9A829E-C8D2-4207-998E-1F8675A836F7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F780C0F-E943-43BE-B7E8-6F71750F51C2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57D3005-9D7F-473B-96F7-41A63A474516}"/>
              </a:ext>
            </a:extLst>
          </p:cNvPr>
          <p:cNvSpPr txBox="1"/>
          <p:nvPr/>
        </p:nvSpPr>
        <p:spPr>
          <a:xfrm>
            <a:off x="4567305" y="-35603"/>
            <a:ext cx="17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classification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50A2388-0110-4C79-BAF8-6D973E9E762B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1EAD99A-1B5D-472C-A8AC-712FD39167DA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68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725E46-BC51-4907-A2AD-B98FDFB48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Transferability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Gers to Rhône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67B6CF-E89A-4DBF-821E-A6EDEC5C49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808ED0-2B6D-43C1-A4C0-219CCE37B7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B14A26-DCD0-4DBE-9465-9C8B5BB88B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56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E2A41C0-8FAE-4EFA-8352-D986BCFA8A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284" y="1427889"/>
            <a:ext cx="9011432" cy="503920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8D9934D-5A3B-47B0-9BC0-C27D9B3BCBDB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1CC09B3-77E3-4DFA-B198-D56BC9E9D4AB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C578442-583E-4F4F-AC5B-0F0B267C06E1}"/>
              </a:ext>
            </a:extLst>
          </p:cNvPr>
          <p:cNvSpPr txBox="1"/>
          <p:nvPr/>
        </p:nvSpPr>
        <p:spPr>
          <a:xfrm>
            <a:off x="4567305" y="-35603"/>
            <a:ext cx="17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classification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75C2660-7406-4E5D-9331-A86A5EA2E8FB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4D48AB4-B2F8-4633-8CA6-CF37E388570F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9125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160153A3-3DC3-4B02-8241-E937363D4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LU classification </a:t>
            </a:r>
            <a:r>
              <a:rPr lang="fr-FR" dirty="0" err="1"/>
              <a:t>results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4157E36-F884-4D35-A353-A667871313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0961" y="1359917"/>
            <a:ext cx="5769410" cy="164769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0657871-6474-4902-B0E5-5C0AD66BBB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2052" y="3169164"/>
            <a:ext cx="5657679" cy="164769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CC01BD4-696B-4791-AA20-C23378D1617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2052" y="4879002"/>
            <a:ext cx="5706351" cy="1528487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E665F0B6-849B-4C06-912E-B2E0BEBDD372}"/>
              </a:ext>
            </a:extLst>
          </p:cNvPr>
          <p:cNvSpPr txBox="1"/>
          <p:nvPr/>
        </p:nvSpPr>
        <p:spPr>
          <a:xfrm>
            <a:off x="43543" y="1904533"/>
            <a:ext cx="225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Individual</a:t>
            </a:r>
            <a:r>
              <a:rPr lang="fr-FR" dirty="0"/>
              <a:t> </a:t>
            </a:r>
            <a:r>
              <a:rPr lang="fr-FR" dirty="0" err="1"/>
              <a:t>study</a:t>
            </a:r>
            <a:r>
              <a:rPr lang="fr-FR" dirty="0"/>
              <a:t> area classification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5FE00DE-CEDB-4C2A-9603-A690837190F0}"/>
              </a:ext>
            </a:extLst>
          </p:cNvPr>
          <p:cNvSpPr txBox="1"/>
          <p:nvPr/>
        </p:nvSpPr>
        <p:spPr>
          <a:xfrm>
            <a:off x="73764" y="3751990"/>
            <a:ext cx="22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Transferability</a:t>
            </a:r>
            <a:endParaRPr lang="fr-FR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2244C35-5BB3-4BA4-BBB7-CA3055ECAD6C}"/>
              </a:ext>
            </a:extLst>
          </p:cNvPr>
          <p:cNvSpPr txBox="1"/>
          <p:nvPr/>
        </p:nvSpPr>
        <p:spPr>
          <a:xfrm>
            <a:off x="43543" y="5064978"/>
            <a:ext cx="2257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Mixed train set </a:t>
            </a:r>
            <a:r>
              <a:rPr lang="fr-FR" dirty="0" err="1"/>
              <a:t>transferability</a:t>
            </a:r>
            <a:r>
              <a:rPr lang="fr-FR" dirty="0"/>
              <a:t> (80% of </a:t>
            </a:r>
            <a:r>
              <a:rPr lang="fr-FR" dirty="0" err="1"/>
              <a:t>origin</a:t>
            </a:r>
            <a:r>
              <a:rPr lang="fr-FR" dirty="0"/>
              <a:t> </a:t>
            </a:r>
            <a:r>
              <a:rPr lang="fr-FR" dirty="0" err="1"/>
              <a:t>dataset</a:t>
            </a:r>
            <a:r>
              <a:rPr lang="fr-FR" dirty="0"/>
              <a:t> and 5% of </a:t>
            </a:r>
            <a:r>
              <a:rPr lang="fr-FR" dirty="0" err="1"/>
              <a:t>target</a:t>
            </a:r>
            <a:r>
              <a:rPr lang="fr-FR" dirty="0"/>
              <a:t> </a:t>
            </a:r>
            <a:r>
              <a:rPr lang="fr-FR" dirty="0" err="1"/>
              <a:t>dataset</a:t>
            </a:r>
            <a:r>
              <a:rPr lang="fr-FR" dirty="0"/>
              <a:t>)</a:t>
            </a:r>
          </a:p>
        </p:txBody>
      </p:sp>
      <p:graphicFrame>
        <p:nvGraphicFramePr>
          <p:cNvPr id="3" name="Tableau 8">
            <a:extLst>
              <a:ext uri="{FF2B5EF4-FFF2-40B4-BE49-F238E27FC236}">
                <a16:creationId xmlns:a16="http://schemas.microsoft.com/office/drawing/2014/main" id="{B8E37A01-401B-48C5-9E82-5A4D3DD6920B}"/>
              </a:ext>
            </a:extLst>
          </p:cNvPr>
          <p:cNvGraphicFramePr>
            <a:graphicFrameLocks noGrp="1"/>
          </p:cNvGraphicFramePr>
          <p:nvPr/>
        </p:nvGraphicFramePr>
        <p:xfrm>
          <a:off x="8794242" y="1231101"/>
          <a:ext cx="3323781" cy="1694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1745">
                  <a:extLst>
                    <a:ext uri="{9D8B030D-6E8A-4147-A177-3AD203B41FA5}">
                      <a16:colId xmlns:a16="http://schemas.microsoft.com/office/drawing/2014/main" val="1951207547"/>
                    </a:ext>
                  </a:extLst>
                </a:gridCol>
                <a:gridCol w="912036">
                  <a:extLst>
                    <a:ext uri="{9D8B030D-6E8A-4147-A177-3AD203B41FA5}">
                      <a16:colId xmlns:a16="http://schemas.microsoft.com/office/drawing/2014/main" val="2940178510"/>
                    </a:ext>
                  </a:extLst>
                </a:gridCol>
              </a:tblGrid>
              <a:tr h="338875">
                <a:tc>
                  <a:txBody>
                    <a:bodyPr/>
                    <a:lstStyle/>
                    <a:p>
                      <a:r>
                        <a:rPr lang="fr-FR" sz="1600" dirty="0" err="1"/>
                        <a:t>Study</a:t>
                      </a:r>
                      <a:r>
                        <a:rPr lang="fr-FR" sz="1600" dirty="0"/>
                        <a:t> </a:t>
                      </a:r>
                      <a:r>
                        <a:rPr lang="fr-FR" sz="1600" dirty="0" err="1"/>
                        <a:t>dataset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mF1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251624"/>
                  </a:ext>
                </a:extLst>
              </a:tr>
              <a:tr h="338875">
                <a:tc>
                  <a:txBody>
                    <a:bodyPr/>
                    <a:lstStyle/>
                    <a:p>
                      <a:r>
                        <a:rPr lang="fr-FR" sz="1600" dirty="0"/>
                        <a:t>Gers (2019)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83%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1603263"/>
                  </a:ext>
                </a:extLst>
              </a:tr>
              <a:tr h="338875">
                <a:tc>
                  <a:txBody>
                    <a:bodyPr/>
                    <a:lstStyle/>
                    <a:p>
                      <a:r>
                        <a:rPr lang="fr-FR" sz="1600" dirty="0"/>
                        <a:t>Rhône (2020)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86%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470645"/>
                  </a:ext>
                </a:extLst>
              </a:tr>
              <a:tr h="338875">
                <a:tc>
                  <a:txBody>
                    <a:bodyPr/>
                    <a:lstStyle/>
                    <a:p>
                      <a:r>
                        <a:rPr lang="fr-FR" sz="1600" b="0" dirty="0"/>
                        <a:t>Essonne (2018)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85%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4685127"/>
                  </a:ext>
                </a:extLst>
              </a:tr>
              <a:tr h="3388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dirty="0"/>
                        <a:t>Essonne (2021)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81%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2714620"/>
                  </a:ext>
                </a:extLst>
              </a:tr>
            </a:tbl>
          </a:graphicData>
        </a:graphic>
      </p:graphicFrame>
      <p:graphicFrame>
        <p:nvGraphicFramePr>
          <p:cNvPr id="34" name="Tableau 8">
            <a:extLst>
              <a:ext uri="{FF2B5EF4-FFF2-40B4-BE49-F238E27FC236}">
                <a16:creationId xmlns:a16="http://schemas.microsoft.com/office/drawing/2014/main" id="{F4279984-DBEA-402D-B690-135553781CB4}"/>
              </a:ext>
            </a:extLst>
          </p:cNvPr>
          <p:cNvGraphicFramePr>
            <a:graphicFrameLocks noGrp="1"/>
          </p:cNvGraphicFramePr>
          <p:nvPr/>
        </p:nvGraphicFramePr>
        <p:xfrm>
          <a:off x="8794241" y="3010107"/>
          <a:ext cx="3323780" cy="1694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1744">
                  <a:extLst>
                    <a:ext uri="{9D8B030D-6E8A-4147-A177-3AD203B41FA5}">
                      <a16:colId xmlns:a16="http://schemas.microsoft.com/office/drawing/2014/main" val="1951207547"/>
                    </a:ext>
                  </a:extLst>
                </a:gridCol>
                <a:gridCol w="912036">
                  <a:extLst>
                    <a:ext uri="{9D8B030D-6E8A-4147-A177-3AD203B41FA5}">
                      <a16:colId xmlns:a16="http://schemas.microsoft.com/office/drawing/2014/main" val="2940178510"/>
                    </a:ext>
                  </a:extLst>
                </a:gridCol>
              </a:tblGrid>
              <a:tr h="338875">
                <a:tc>
                  <a:txBody>
                    <a:bodyPr/>
                    <a:lstStyle/>
                    <a:p>
                      <a:r>
                        <a:rPr lang="fr-FR" sz="1600" dirty="0" err="1"/>
                        <a:t>Study</a:t>
                      </a:r>
                      <a:r>
                        <a:rPr lang="fr-FR" sz="1600" dirty="0"/>
                        <a:t> </a:t>
                      </a:r>
                      <a:r>
                        <a:rPr lang="fr-FR" sz="1600" dirty="0" err="1"/>
                        <a:t>dataset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mF1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251624"/>
                  </a:ext>
                </a:extLst>
              </a:tr>
              <a:tr h="338875">
                <a:tc>
                  <a:txBody>
                    <a:bodyPr/>
                    <a:lstStyle/>
                    <a:p>
                      <a:r>
                        <a:rPr lang="fr-FR" sz="1600" dirty="0"/>
                        <a:t>Gers to Rhône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1603263"/>
                  </a:ext>
                </a:extLst>
              </a:tr>
              <a:tr h="338875">
                <a:tc>
                  <a:txBody>
                    <a:bodyPr/>
                    <a:lstStyle/>
                    <a:p>
                      <a:r>
                        <a:rPr lang="fr-FR" sz="1600" dirty="0"/>
                        <a:t>Rhône to Gers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51%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470645"/>
                  </a:ext>
                </a:extLst>
              </a:tr>
              <a:tr h="338875">
                <a:tc>
                  <a:txBody>
                    <a:bodyPr/>
                    <a:lstStyle/>
                    <a:p>
                      <a:r>
                        <a:rPr lang="fr-FR" sz="1600" b="0" dirty="0"/>
                        <a:t>Essonne 2018 to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75%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4685127"/>
                  </a:ext>
                </a:extLst>
              </a:tr>
              <a:tr h="338875">
                <a:tc>
                  <a:txBody>
                    <a:bodyPr/>
                    <a:lstStyle/>
                    <a:p>
                      <a:r>
                        <a:rPr lang="fr-FR" sz="1600" b="0" dirty="0"/>
                        <a:t>Essonne 2021 to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2714620"/>
                  </a:ext>
                </a:extLst>
              </a:tr>
            </a:tbl>
          </a:graphicData>
        </a:graphic>
      </p:graphicFrame>
      <p:graphicFrame>
        <p:nvGraphicFramePr>
          <p:cNvPr id="35" name="Tableau 8">
            <a:extLst>
              <a:ext uri="{FF2B5EF4-FFF2-40B4-BE49-F238E27FC236}">
                <a16:creationId xmlns:a16="http://schemas.microsoft.com/office/drawing/2014/main" id="{00077304-0E03-454A-9018-F28E2AB67A02}"/>
              </a:ext>
            </a:extLst>
          </p:cNvPr>
          <p:cNvGraphicFramePr>
            <a:graphicFrameLocks noGrp="1"/>
          </p:cNvGraphicFramePr>
          <p:nvPr/>
        </p:nvGraphicFramePr>
        <p:xfrm>
          <a:off x="8794455" y="4775769"/>
          <a:ext cx="3323781" cy="1694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1744">
                  <a:extLst>
                    <a:ext uri="{9D8B030D-6E8A-4147-A177-3AD203B41FA5}">
                      <a16:colId xmlns:a16="http://schemas.microsoft.com/office/drawing/2014/main" val="1951207547"/>
                    </a:ext>
                  </a:extLst>
                </a:gridCol>
                <a:gridCol w="912037">
                  <a:extLst>
                    <a:ext uri="{9D8B030D-6E8A-4147-A177-3AD203B41FA5}">
                      <a16:colId xmlns:a16="http://schemas.microsoft.com/office/drawing/2014/main" val="2940178510"/>
                    </a:ext>
                  </a:extLst>
                </a:gridCol>
              </a:tblGrid>
              <a:tr h="338875">
                <a:tc>
                  <a:txBody>
                    <a:bodyPr/>
                    <a:lstStyle/>
                    <a:p>
                      <a:r>
                        <a:rPr lang="fr-FR" sz="1600" dirty="0" err="1"/>
                        <a:t>Study</a:t>
                      </a:r>
                      <a:r>
                        <a:rPr lang="fr-FR" sz="1600" dirty="0"/>
                        <a:t> </a:t>
                      </a:r>
                      <a:r>
                        <a:rPr lang="fr-FR" sz="1600" dirty="0" err="1"/>
                        <a:t>dataset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mF1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251624"/>
                  </a:ext>
                </a:extLst>
              </a:tr>
              <a:tr h="338875">
                <a:tc>
                  <a:txBody>
                    <a:bodyPr/>
                    <a:lstStyle/>
                    <a:p>
                      <a:r>
                        <a:rPr lang="fr-FR" sz="1600" dirty="0"/>
                        <a:t>Gers to Rhône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70%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1603263"/>
                  </a:ext>
                </a:extLst>
              </a:tr>
              <a:tr h="338875">
                <a:tc>
                  <a:txBody>
                    <a:bodyPr/>
                    <a:lstStyle/>
                    <a:p>
                      <a:r>
                        <a:rPr lang="fr-FR" sz="1600" dirty="0"/>
                        <a:t>Rhône to Gers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79%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470645"/>
                  </a:ext>
                </a:extLst>
              </a:tr>
              <a:tr h="338875">
                <a:tc>
                  <a:txBody>
                    <a:bodyPr/>
                    <a:lstStyle/>
                    <a:p>
                      <a:r>
                        <a:rPr lang="fr-FR" sz="1600" b="0" dirty="0"/>
                        <a:t>Essonne 2018 to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88%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4685127"/>
                  </a:ext>
                </a:extLst>
              </a:tr>
              <a:tr h="338875">
                <a:tc>
                  <a:txBody>
                    <a:bodyPr/>
                    <a:lstStyle/>
                    <a:p>
                      <a:r>
                        <a:rPr lang="fr-FR" sz="1600" b="0" dirty="0"/>
                        <a:t>Essonne 2021 to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88%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2714620"/>
                  </a:ext>
                </a:extLst>
              </a:tr>
            </a:tbl>
          </a:graphicData>
        </a:graphic>
      </p:graphicFrame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F6538AB1-65A6-4003-81BA-05C9CFBBF0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7055"/>
            <a:ext cx="2743200" cy="290945"/>
          </a:xfrm>
        </p:spPr>
        <p:txBody>
          <a:bodyPr/>
          <a:lstStyle/>
          <a:p>
            <a:r>
              <a:rPr lang="fr-FR"/>
              <a:t>16/01/2026</a:t>
            </a:r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CB32D0AA-B156-4529-90A2-A9014C76D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1309" y="6558743"/>
            <a:ext cx="8054109" cy="299257"/>
          </a:xfrm>
        </p:spPr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/>
          </a:p>
        </p:txBody>
      </p:sp>
      <p:sp>
        <p:nvSpPr>
          <p:cNvPr id="17" name="Espace réservé du numéro de diapositive 5">
            <a:extLst>
              <a:ext uri="{FF2B5EF4-FFF2-40B4-BE49-F238E27FC236}">
                <a16:creationId xmlns:a16="http://schemas.microsoft.com/office/drawing/2014/main" id="{1107AAA6-1B44-424F-86A4-6E90280D13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8743"/>
            <a:ext cx="2743200" cy="299257"/>
          </a:xfrm>
        </p:spPr>
        <p:txBody>
          <a:bodyPr/>
          <a:lstStyle/>
          <a:p>
            <a:fld id="{66E9EA01-CEB4-4B8A-8E85-27B45B45EEF7}" type="slidenum">
              <a:rPr lang="fr-FR" smtClean="0"/>
              <a:t>57</a:t>
            </a:fld>
            <a:endParaRPr lang="fr-FR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24D27A57-AE8C-4A51-8A0E-13BE7F887A8F}"/>
              </a:ext>
            </a:extLst>
          </p:cNvPr>
          <p:cNvCxnSpPr>
            <a:cxnSpLocks/>
          </p:cNvCxnSpPr>
          <p:nvPr/>
        </p:nvCxnSpPr>
        <p:spPr>
          <a:xfrm>
            <a:off x="0" y="2990857"/>
            <a:ext cx="12192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F24D38FE-5897-4226-B80C-01A6E39F1E02}"/>
              </a:ext>
            </a:extLst>
          </p:cNvPr>
          <p:cNvCxnSpPr>
            <a:cxnSpLocks/>
          </p:cNvCxnSpPr>
          <p:nvPr/>
        </p:nvCxnSpPr>
        <p:spPr>
          <a:xfrm>
            <a:off x="0" y="4742982"/>
            <a:ext cx="12192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3ADFCC56-BD3B-4A11-93BA-7BF545ECB512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89A95EE-6550-4FF3-961F-68F5B31C4716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2E7FA69-B49B-447E-B733-56BBEF805C82}"/>
              </a:ext>
            </a:extLst>
          </p:cNvPr>
          <p:cNvSpPr txBox="1"/>
          <p:nvPr/>
        </p:nvSpPr>
        <p:spPr>
          <a:xfrm>
            <a:off x="4567305" y="-35603"/>
            <a:ext cx="174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classification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411FD634-9DF0-4FC4-9B26-933044B5D7F4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ED47FC6-5EB5-4EB3-8D5D-F6CB242CA41F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18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BD7107-1EE8-47DD-B96B-6A996906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LU change </a:t>
            </a:r>
            <a:r>
              <a:rPr lang="fr-FR" dirty="0" err="1"/>
              <a:t>detection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46EB5D2-E2B7-4BAE-B8C0-567D9F77C9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3600" b="1" dirty="0" err="1"/>
              <a:t>Methodology</a:t>
            </a:r>
            <a:endParaRPr lang="fr-FR" sz="3200" b="1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B413C58-C751-4244-9F7A-5C59B7BA53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7055"/>
            <a:ext cx="2743200" cy="290945"/>
          </a:xfrm>
        </p:spPr>
        <p:txBody>
          <a:bodyPr/>
          <a:lstStyle/>
          <a:p>
            <a:r>
              <a:rPr lang="fr-FR"/>
              <a:t>16/01/2026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EB334B-B181-4520-BAA9-B5E62B92B0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1309" y="6558743"/>
            <a:ext cx="8054109" cy="299257"/>
          </a:xfrm>
        </p:spPr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E58B7B-3C4E-45C1-9172-D0F5E3E9F3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8743"/>
            <a:ext cx="2743200" cy="299257"/>
          </a:xfrm>
        </p:spPr>
        <p:txBody>
          <a:bodyPr/>
          <a:lstStyle/>
          <a:p>
            <a:fld id="{66E9EA01-CEB4-4B8A-8E85-27B45B45EEF7}" type="slidenum">
              <a:rPr lang="fr-FR" smtClean="0"/>
              <a:t>58</a:t>
            </a:fld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0BDFECE-9E32-436B-9295-5982F8626044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941DECF-55CE-426A-98B1-1F4C0B9ED9D2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DDD4C5F-12A6-4A4A-BDA0-F9FDF3735933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1148BA5-87C9-43CB-B15F-11527652B1C3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0FD2636-E80B-4FA5-8A66-74FF9289D5E9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change </a:t>
            </a:r>
            <a:r>
              <a:rPr lang="fr-FR" b="1" dirty="0" err="1">
                <a:solidFill>
                  <a:schemeClr val="bg1"/>
                </a:solidFill>
              </a:rPr>
              <a:t>detection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560208"/>
      </p:ext>
    </p:extLst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4A2AE3-2530-4B90-9E6C-8EA9C0EC6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State of the art – Change </a:t>
            </a:r>
            <a:r>
              <a:rPr lang="fr-FR" dirty="0" err="1"/>
              <a:t>detection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4BAB7C-6FA9-4EB1-86DF-A1B4C5380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877550" cy="4641471"/>
          </a:xfrm>
        </p:spPr>
        <p:txBody>
          <a:bodyPr>
            <a:normAutofit lnSpcReduction="10000"/>
          </a:bodyPr>
          <a:lstStyle/>
          <a:p>
            <a:r>
              <a:rPr lang="fr-FR" dirty="0" err="1"/>
              <a:t>Mostly</a:t>
            </a:r>
            <a:r>
              <a:rPr lang="fr-FR" dirty="0"/>
              <a:t> </a:t>
            </a:r>
            <a:r>
              <a:rPr lang="fr-FR" dirty="0" err="1"/>
              <a:t>remote-sensing-based</a:t>
            </a:r>
            <a:r>
              <a:rPr lang="fr-FR" dirty="0"/>
              <a:t> LC change </a:t>
            </a:r>
            <a:r>
              <a:rPr lang="fr-FR" dirty="0" err="1"/>
              <a:t>detection</a:t>
            </a:r>
            <a:r>
              <a:rPr lang="fr-FR" dirty="0"/>
              <a:t> </a:t>
            </a:r>
            <a:r>
              <a:rPr lang="fr-FR" sz="2400" dirty="0"/>
              <a:t>(Gonthier, </a:t>
            </a:r>
            <a:r>
              <a:rPr lang="fr-FR" sz="2400" dirty="0">
                <a:solidFill>
                  <a:srgbClr val="5757FF"/>
                </a:solidFill>
              </a:rPr>
              <a:t>2025</a:t>
            </a:r>
            <a:r>
              <a:rPr lang="fr-FR" sz="2400" dirty="0"/>
              <a:t>)</a:t>
            </a:r>
            <a:endParaRPr lang="fr-FR" dirty="0"/>
          </a:p>
          <a:p>
            <a:pPr lvl="1"/>
            <a:r>
              <a:rPr lang="fr-FR" dirty="0"/>
              <a:t>CNN-</a:t>
            </a:r>
            <a:r>
              <a:rPr lang="fr-FR" dirty="0" err="1"/>
              <a:t>based</a:t>
            </a:r>
            <a:r>
              <a:rPr lang="fr-FR" dirty="0"/>
              <a:t> </a:t>
            </a:r>
            <a:r>
              <a:rPr lang="fr-FR" dirty="0" err="1"/>
              <a:t>models</a:t>
            </a:r>
            <a:endParaRPr lang="fr-FR" dirty="0"/>
          </a:p>
          <a:p>
            <a:pPr lvl="1"/>
            <a:r>
              <a:rPr lang="fr-FR" dirty="0" err="1"/>
              <a:t>Often</a:t>
            </a:r>
            <a:r>
              <a:rPr lang="fr-FR" dirty="0"/>
              <a:t> </a:t>
            </a:r>
            <a:r>
              <a:rPr lang="fr-FR" dirty="0" err="1"/>
              <a:t>Siamese</a:t>
            </a:r>
            <a:r>
              <a:rPr lang="fr-FR" dirty="0"/>
              <a:t> </a:t>
            </a:r>
            <a:r>
              <a:rPr lang="fr-FR" dirty="0" err="1"/>
              <a:t>Embedding-level</a:t>
            </a:r>
            <a:r>
              <a:rPr lang="fr-FR" dirty="0"/>
              <a:t> fusion architectures </a:t>
            </a:r>
            <a:r>
              <a:rPr lang="fr-FR" sz="2000" dirty="0"/>
              <a:t>(</a:t>
            </a:r>
            <a:r>
              <a:rPr lang="fr-FR" sz="2000" dirty="0" err="1"/>
              <a:t>Daudt</a:t>
            </a:r>
            <a:r>
              <a:rPr lang="fr-FR" sz="2000" dirty="0"/>
              <a:t> et al., </a:t>
            </a:r>
            <a:r>
              <a:rPr lang="fr-FR" sz="2000" dirty="0">
                <a:solidFill>
                  <a:srgbClr val="5757FF"/>
                </a:solidFill>
              </a:rPr>
              <a:t>2018</a:t>
            </a:r>
            <a:r>
              <a:rPr lang="fr-FR" sz="2000" dirty="0"/>
              <a:t>)</a:t>
            </a:r>
          </a:p>
          <a:p>
            <a:pPr lvl="1"/>
            <a:endParaRPr lang="fr-FR" dirty="0"/>
          </a:p>
          <a:p>
            <a:r>
              <a:rPr lang="fr-FR" dirty="0"/>
              <a:t>LU change </a:t>
            </a:r>
            <a:r>
              <a:rPr lang="fr-FR" dirty="0" err="1"/>
              <a:t>detection</a:t>
            </a:r>
            <a:r>
              <a:rPr lang="fr-FR" dirty="0"/>
              <a:t> </a:t>
            </a:r>
            <a:r>
              <a:rPr lang="fr-FR" dirty="0" err="1"/>
              <a:t>remains</a:t>
            </a:r>
            <a:r>
              <a:rPr lang="fr-FR" dirty="0"/>
              <a:t> </a:t>
            </a:r>
            <a:r>
              <a:rPr lang="fr-FR" dirty="0" err="1"/>
              <a:t>mostly</a:t>
            </a:r>
            <a:r>
              <a:rPr lang="fr-FR" dirty="0"/>
              <a:t> </a:t>
            </a:r>
            <a:r>
              <a:rPr lang="fr-FR" dirty="0" err="1"/>
              <a:t>unstudied</a:t>
            </a:r>
            <a:endParaRPr lang="fr-FR" sz="2000" b="0" i="0" u="none" strike="noStrike" baseline="0" dirty="0">
              <a:solidFill>
                <a:srgbClr val="000000"/>
              </a:solidFill>
              <a:latin typeface="LMRoman12-Regular"/>
            </a:endParaRPr>
          </a:p>
          <a:p>
            <a:pPr marL="457200" lvl="1" indent="0">
              <a:buNone/>
            </a:pPr>
            <a:r>
              <a:rPr lang="fr-FR" dirty="0" err="1"/>
              <a:t>Difficulties</a:t>
            </a:r>
            <a:r>
              <a:rPr lang="fr-FR" dirty="0"/>
              <a:t>:</a:t>
            </a:r>
          </a:p>
          <a:p>
            <a:pPr lvl="1"/>
            <a:r>
              <a:rPr lang="fr-FR" dirty="0" err="1"/>
              <a:t>heterogeneity</a:t>
            </a:r>
            <a:r>
              <a:rPr lang="fr-FR" dirty="0"/>
              <a:t> and </a:t>
            </a:r>
            <a:r>
              <a:rPr lang="fr-FR" dirty="0" err="1"/>
              <a:t>rarity</a:t>
            </a:r>
            <a:r>
              <a:rPr lang="fr-FR" dirty="0"/>
              <a:t> of LU changes</a:t>
            </a:r>
          </a:p>
          <a:p>
            <a:pPr lvl="1"/>
            <a:r>
              <a:rPr lang="fr-FR" dirty="0" err="1"/>
              <a:t>heterogeneous</a:t>
            </a:r>
            <a:r>
              <a:rPr lang="fr-FR" dirty="0"/>
              <a:t> multi-source change </a:t>
            </a:r>
            <a:r>
              <a:rPr lang="fr-FR" dirty="0" err="1"/>
              <a:t>detection</a:t>
            </a:r>
            <a:endParaRPr lang="fr-FR" dirty="0"/>
          </a:p>
          <a:p>
            <a:pPr lvl="1"/>
            <a:r>
              <a:rPr lang="fr-FR" dirty="0" err="1"/>
              <a:t>semantic</a:t>
            </a:r>
            <a:r>
              <a:rPr lang="fr-FR" dirty="0"/>
              <a:t> and </a:t>
            </a:r>
            <a:r>
              <a:rPr lang="fr-FR" dirty="0" err="1"/>
              <a:t>geometric</a:t>
            </a:r>
            <a:r>
              <a:rPr lang="fr-FR" dirty="0"/>
              <a:t> changes</a:t>
            </a:r>
          </a:p>
          <a:p>
            <a:pPr marL="457200" lvl="1" indent="0">
              <a:buNone/>
            </a:pPr>
            <a:r>
              <a:rPr lang="da-DK" sz="2000" dirty="0">
                <a:solidFill>
                  <a:srgbClr val="000000"/>
                </a:solidFill>
                <a:latin typeface="LMRoman12-Regular"/>
              </a:rPr>
              <a:t>C. Cao et al. (</a:t>
            </a:r>
            <a:r>
              <a:rPr lang="da-DK" sz="2000" dirty="0">
                <a:solidFill>
                  <a:srgbClr val="5757FF"/>
                </a:solidFill>
                <a:latin typeface="LMRoman12-Regular"/>
              </a:rPr>
              <a:t>2019</a:t>
            </a:r>
            <a:r>
              <a:rPr lang="da-DK" sz="2000" dirty="0">
                <a:solidFill>
                  <a:srgbClr val="000000"/>
                </a:solidFill>
                <a:latin typeface="LMRoman12-Regular"/>
              </a:rPr>
              <a:t>), </a:t>
            </a:r>
            <a:r>
              <a:rPr lang="fr-FR" sz="2000" dirty="0" err="1">
                <a:solidFill>
                  <a:srgbClr val="000000"/>
                </a:solidFill>
                <a:latin typeface="LMRoman12-Regular"/>
              </a:rPr>
              <a:t>Olteanu</a:t>
            </a:r>
            <a:r>
              <a:rPr lang="fr-FR" sz="2000" dirty="0">
                <a:solidFill>
                  <a:srgbClr val="000000"/>
                </a:solidFill>
                <a:latin typeface="LMRoman12-Regular"/>
              </a:rPr>
              <a:t>-Raimond et al. (</a:t>
            </a:r>
            <a:r>
              <a:rPr lang="fr-FR" sz="2000" dirty="0">
                <a:solidFill>
                  <a:srgbClr val="5757FF"/>
                </a:solidFill>
                <a:latin typeface="LMRoman12-Regular"/>
              </a:rPr>
              <a:t>2020</a:t>
            </a:r>
            <a:r>
              <a:rPr lang="fr-FR" sz="2000" dirty="0">
                <a:solidFill>
                  <a:srgbClr val="000000"/>
                </a:solidFill>
                <a:latin typeface="LMRoman12-Regular"/>
              </a:rPr>
              <a:t>), </a:t>
            </a:r>
            <a:r>
              <a:rPr lang="da-DK" sz="2000" dirty="0">
                <a:solidFill>
                  <a:srgbClr val="000000"/>
                </a:solidFill>
                <a:latin typeface="LMRoman12-Regular"/>
              </a:rPr>
              <a:t>L. Liu et al. (</a:t>
            </a:r>
            <a:r>
              <a:rPr lang="da-DK" sz="2000" dirty="0">
                <a:solidFill>
                  <a:srgbClr val="5757FF"/>
                </a:solidFill>
                <a:latin typeface="LMRoman12-Regular"/>
              </a:rPr>
              <a:t>2021</a:t>
            </a:r>
            <a:r>
              <a:rPr lang="da-DK" sz="2000" dirty="0">
                <a:solidFill>
                  <a:srgbClr val="000000"/>
                </a:solidFill>
                <a:latin typeface="LMRoman12-Regular"/>
              </a:rPr>
              <a:t>), </a:t>
            </a:r>
            <a:r>
              <a:rPr lang="fr-FR" sz="2000" dirty="0">
                <a:solidFill>
                  <a:srgbClr val="000000"/>
                </a:solidFill>
                <a:latin typeface="LMRoman12-Regular"/>
              </a:rPr>
              <a:t>Yao et al. (</a:t>
            </a:r>
            <a:r>
              <a:rPr lang="fr-FR" sz="2000" dirty="0">
                <a:solidFill>
                  <a:srgbClr val="5757FF"/>
                </a:solidFill>
                <a:latin typeface="LMRoman12-Regular"/>
              </a:rPr>
              <a:t>2023</a:t>
            </a:r>
            <a:r>
              <a:rPr lang="fr-FR" sz="2000" dirty="0">
                <a:solidFill>
                  <a:srgbClr val="000000"/>
                </a:solidFill>
                <a:latin typeface="LMRoman12-Regular"/>
              </a:rPr>
              <a:t>), </a:t>
            </a:r>
            <a:r>
              <a:rPr lang="da-DK" sz="2000" dirty="0">
                <a:solidFill>
                  <a:srgbClr val="000000"/>
                </a:solidFill>
                <a:latin typeface="LMRoman12-Regular"/>
              </a:rPr>
              <a:t>S. Shi et al. (</a:t>
            </a:r>
            <a:r>
              <a:rPr lang="da-DK" sz="2000" dirty="0">
                <a:solidFill>
                  <a:srgbClr val="5757FF"/>
                </a:solidFill>
                <a:latin typeface="LMRoman12-Regular"/>
              </a:rPr>
              <a:t>2025</a:t>
            </a:r>
            <a:r>
              <a:rPr lang="da-DK" sz="2000" dirty="0">
                <a:solidFill>
                  <a:srgbClr val="000000"/>
                </a:solidFill>
                <a:latin typeface="LMRoman12-Regular"/>
              </a:rPr>
              <a:t>), </a:t>
            </a:r>
            <a:r>
              <a:rPr lang="fr-FR" sz="2000" dirty="0">
                <a:solidFill>
                  <a:srgbClr val="000000"/>
                </a:solidFill>
                <a:latin typeface="LMRoman12-Regular"/>
              </a:rPr>
              <a:t>Fang et al. (</a:t>
            </a:r>
            <a:r>
              <a:rPr lang="fr-FR" sz="2000" dirty="0">
                <a:solidFill>
                  <a:srgbClr val="5757FF"/>
                </a:solidFill>
                <a:latin typeface="LMRoman12-Regular"/>
              </a:rPr>
              <a:t>2025</a:t>
            </a:r>
            <a:r>
              <a:rPr lang="fr-FR" sz="2000" dirty="0">
                <a:solidFill>
                  <a:srgbClr val="000000"/>
                </a:solidFill>
                <a:latin typeface="LMRoman12-Regular"/>
              </a:rPr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 err="1">
                <a:solidFill>
                  <a:srgbClr val="000000"/>
                </a:solidFill>
                <a:latin typeface="LMRoman12-Regular"/>
              </a:rPr>
              <a:t>Lack</a:t>
            </a:r>
            <a:r>
              <a:rPr lang="fr-FR" dirty="0">
                <a:solidFill>
                  <a:srgbClr val="000000"/>
                </a:solidFill>
                <a:latin typeface="LMRoman12-Regular"/>
              </a:rPr>
              <a:t> of a high </a:t>
            </a:r>
            <a:r>
              <a:rPr lang="fr-FR" dirty="0" err="1">
                <a:solidFill>
                  <a:srgbClr val="000000"/>
                </a:solidFill>
                <a:latin typeface="LMRoman12-Regular"/>
              </a:rPr>
              <a:t>quality</a:t>
            </a:r>
            <a:r>
              <a:rPr lang="fr-FR" dirty="0">
                <a:solidFill>
                  <a:srgbClr val="000000"/>
                </a:solidFill>
                <a:latin typeface="LMRoman12-Regular"/>
              </a:rPr>
              <a:t> LU change </a:t>
            </a:r>
            <a:r>
              <a:rPr lang="fr-FR" dirty="0" err="1">
                <a:solidFill>
                  <a:srgbClr val="000000"/>
                </a:solidFill>
                <a:latin typeface="LMRoman12-Regular"/>
              </a:rPr>
              <a:t>ground</a:t>
            </a:r>
            <a:r>
              <a:rPr lang="fr-FR" dirty="0">
                <a:solidFill>
                  <a:srgbClr val="000000"/>
                </a:solidFill>
                <a:latin typeface="LMRoman12-Regular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LMRoman12-Regular"/>
              </a:rPr>
              <a:t>truth</a:t>
            </a:r>
            <a:endParaRPr lang="fr-FR" dirty="0">
              <a:solidFill>
                <a:srgbClr val="000000"/>
              </a:solidFill>
              <a:latin typeface="LMRoman12-Regular"/>
            </a:endParaRPr>
          </a:p>
          <a:p>
            <a:pPr marL="457200" lvl="1" indent="0">
              <a:buNone/>
            </a:pP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1737566-946A-49B5-829D-66FA7F6EED8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31C19F-2256-4834-8949-459589CA75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BA716B-170A-4DB0-A8EF-BDFCB2FC0F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59</a:t>
            </a:fld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E184FD3-0F4D-4126-889C-05DE83D441F4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4424BE8-9D7C-4783-AE98-312F27861B97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86EC4E0-55C6-4097-903F-7F0D6EFC004F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006BC2A-BF42-4E93-B6FC-9BB690307E6E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3D1E6E8-AC45-451C-B09E-A458313728F4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change </a:t>
            </a:r>
            <a:r>
              <a:rPr lang="fr-FR" b="1" dirty="0" err="1">
                <a:solidFill>
                  <a:schemeClr val="bg1"/>
                </a:solidFill>
              </a:rPr>
              <a:t>detection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17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phique 32">
            <a:extLst>
              <a:ext uri="{FF2B5EF4-FFF2-40B4-BE49-F238E27FC236}">
                <a16:creationId xmlns:a16="http://schemas.microsoft.com/office/drawing/2014/main" id="{DF1733A3-3809-4534-B677-43C8E612B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26074" y="3030616"/>
            <a:ext cx="9927670" cy="33588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5F6547C-E74A-4F05-B1E6-99C387CF6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Role</a:t>
            </a:r>
            <a:r>
              <a:rPr lang="fr-FR" dirty="0"/>
              <a:t> of LU and LC data: </a:t>
            </a:r>
            <a:r>
              <a:rPr lang="fr-FR" dirty="0" err="1"/>
              <a:t>example</a:t>
            </a:r>
            <a:r>
              <a:rPr lang="fr-FR" dirty="0"/>
              <a:t> of land </a:t>
            </a:r>
            <a:r>
              <a:rPr lang="fr-FR" dirty="0" err="1"/>
              <a:t>take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2B8D92-9FA5-4CBA-8810-49F4CA4249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1127FF-50A2-4EFB-9E57-BC439B9428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A8E0A9-3A5B-4C03-BC41-B54408E80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069A02E-DD74-45A5-B738-BB2DE4BA4ED1}"/>
              </a:ext>
            </a:extLst>
          </p:cNvPr>
          <p:cNvSpPr/>
          <p:nvPr/>
        </p:nvSpPr>
        <p:spPr>
          <a:xfrm>
            <a:off x="5105520" y="1294411"/>
            <a:ext cx="2165684" cy="914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LULC data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CF4BBDE-28F1-4F53-AD3F-E6E1DDEF6934}"/>
              </a:ext>
            </a:extLst>
          </p:cNvPr>
          <p:cNvCxnSpPr>
            <a:cxnSpLocks/>
          </p:cNvCxnSpPr>
          <p:nvPr/>
        </p:nvCxnSpPr>
        <p:spPr>
          <a:xfrm>
            <a:off x="5717406" y="2208811"/>
            <a:ext cx="0" cy="801374"/>
          </a:xfrm>
          <a:prstGeom prst="line">
            <a:avLst/>
          </a:prstGeom>
          <a:ln w="28575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EE396423-18CF-4427-A145-90519B19CE0E}"/>
              </a:ext>
            </a:extLst>
          </p:cNvPr>
          <p:cNvCxnSpPr>
            <a:cxnSpLocks/>
          </p:cNvCxnSpPr>
          <p:nvPr/>
        </p:nvCxnSpPr>
        <p:spPr>
          <a:xfrm>
            <a:off x="6654998" y="2208811"/>
            <a:ext cx="0" cy="801374"/>
          </a:xfrm>
          <a:prstGeom prst="line">
            <a:avLst/>
          </a:prstGeom>
          <a:ln w="28575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592A5542-3138-40B9-BCC4-A344BAE6F151}"/>
              </a:ext>
            </a:extLst>
          </p:cNvPr>
          <p:cNvSpPr txBox="1"/>
          <p:nvPr/>
        </p:nvSpPr>
        <p:spPr>
          <a:xfrm>
            <a:off x="2326668" y="2179188"/>
            <a:ext cx="3362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Monitoring the </a:t>
            </a:r>
            <a:r>
              <a:rPr lang="fr-FR" sz="2400" dirty="0" err="1"/>
              <a:t>evolution</a:t>
            </a:r>
            <a:r>
              <a:rPr lang="fr-FR" sz="2400" dirty="0"/>
              <a:t> and </a:t>
            </a:r>
            <a:r>
              <a:rPr lang="fr-FR" sz="2400" dirty="0" err="1"/>
              <a:t>assessing</a:t>
            </a:r>
            <a:r>
              <a:rPr lang="fr-FR" sz="2400" dirty="0"/>
              <a:t> the impact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DB92FC9-811A-4065-BB47-4DD224F6D685}"/>
              </a:ext>
            </a:extLst>
          </p:cNvPr>
          <p:cNvSpPr txBox="1"/>
          <p:nvPr/>
        </p:nvSpPr>
        <p:spPr>
          <a:xfrm>
            <a:off x="6745811" y="2179188"/>
            <a:ext cx="4220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Defining</a:t>
            </a:r>
            <a:r>
              <a:rPr lang="fr-FR" sz="2400" dirty="0"/>
              <a:t> and monitoring </a:t>
            </a:r>
            <a:r>
              <a:rPr lang="fr-FR" sz="2400" dirty="0" err="1"/>
              <a:t>urban</a:t>
            </a:r>
            <a:r>
              <a:rPr lang="fr-FR" sz="2400" dirty="0"/>
              <a:t> planning </a:t>
            </a:r>
            <a:r>
              <a:rPr lang="fr-FR" sz="2400" dirty="0" err="1"/>
              <a:t>policies</a:t>
            </a:r>
            <a:r>
              <a:rPr lang="fr-FR" sz="2400" dirty="0"/>
              <a:t>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A806EAF-E54B-484B-A0EC-1206F20B28A4}"/>
              </a:ext>
            </a:extLst>
          </p:cNvPr>
          <p:cNvSpPr txBox="1"/>
          <p:nvPr/>
        </p:nvSpPr>
        <p:spPr>
          <a:xfrm>
            <a:off x="8282152" y="1065850"/>
            <a:ext cx="367586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Objective of </a:t>
            </a:r>
            <a:r>
              <a:rPr lang="fr-FR" sz="2400" dirty="0" err="1"/>
              <a:t>zero</a:t>
            </a:r>
            <a:r>
              <a:rPr lang="fr-FR" sz="2400" dirty="0"/>
              <a:t> net land </a:t>
            </a:r>
            <a:r>
              <a:rPr lang="fr-FR" sz="2400" dirty="0" err="1"/>
              <a:t>take</a:t>
            </a:r>
            <a:r>
              <a:rPr lang="fr-FR" sz="2400" dirty="0"/>
              <a:t> by 2050 </a:t>
            </a:r>
            <a:r>
              <a:rPr lang="fr-FR" dirty="0"/>
              <a:t>(EU </a:t>
            </a:r>
            <a:r>
              <a:rPr lang="fr-FR" dirty="0" err="1"/>
              <a:t>soil</a:t>
            </a:r>
            <a:r>
              <a:rPr lang="fr-FR" dirty="0"/>
              <a:t> </a:t>
            </a:r>
            <a:r>
              <a:rPr lang="fr-FR" dirty="0" err="1"/>
              <a:t>strategy</a:t>
            </a:r>
            <a:r>
              <a:rPr lang="fr-FR" dirty="0"/>
              <a:t>, "ZAN" </a:t>
            </a:r>
            <a:r>
              <a:rPr lang="fr-FR" dirty="0" err="1"/>
              <a:t>law</a:t>
            </a:r>
            <a:r>
              <a:rPr lang="fr-FR" dirty="0"/>
              <a:t> in 2021)</a:t>
            </a:r>
            <a:endParaRPr lang="fr-FR" sz="2400" dirty="0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0B629592-EAAE-4FBC-B168-7327D3151266}"/>
              </a:ext>
            </a:extLst>
          </p:cNvPr>
          <p:cNvCxnSpPr>
            <a:cxnSpLocks/>
          </p:cNvCxnSpPr>
          <p:nvPr/>
        </p:nvCxnSpPr>
        <p:spPr>
          <a:xfrm flipV="1">
            <a:off x="7683403" y="1713186"/>
            <a:ext cx="598749" cy="5684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DA844731-72AB-4743-B67D-E38606B3A1C5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308F230-8C0F-44E9-AF95-E8F1639785F7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E2AB036-3C04-40D5-99B2-30E741807450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DB96C61-F32C-48A1-BABE-C86EA5E52782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D1DA0D7-2CF9-42F6-8365-A943F3FD5978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F41F8FD-1A5B-4DC2-A12E-A903713AB4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0" y="2910788"/>
            <a:ext cx="1038255" cy="103642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CEA8A35-089D-4DD9-AF43-E5D50A10AA2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951" y="5149002"/>
            <a:ext cx="1034791" cy="103661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0A35ADD-9866-43AE-9EBC-E82FD2E3EF4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59" y="4765366"/>
            <a:ext cx="1034792" cy="104215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869D2B6-D397-4D46-9AE3-64796AA3040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12" y="5483984"/>
            <a:ext cx="1034791" cy="105665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CAB7D2B-7233-4839-95F5-91F06667804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926" y="3742306"/>
            <a:ext cx="1034792" cy="1042157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F7237993-3F29-4B5E-9C81-A421B0A5F107}"/>
              </a:ext>
            </a:extLst>
          </p:cNvPr>
          <p:cNvSpPr txBox="1"/>
          <p:nvPr/>
        </p:nvSpPr>
        <p:spPr>
          <a:xfrm>
            <a:off x="1673829" y="6126473"/>
            <a:ext cx="1465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0" i="0" u="none" strike="noStrike" baseline="0" dirty="0">
                <a:solidFill>
                  <a:srgbClr val="000000"/>
                </a:solidFill>
                <a:latin typeface="LMRoman12-Regular"/>
              </a:rPr>
              <a:t>Bocquet (</a:t>
            </a:r>
            <a:r>
              <a:rPr lang="fr-FR" sz="1600" b="0" i="0" u="none" strike="noStrike" baseline="0" dirty="0">
                <a:solidFill>
                  <a:srgbClr val="5757FF"/>
                </a:solidFill>
                <a:latin typeface="LMRoman12-Regular"/>
              </a:rPr>
              <a:t>2023</a:t>
            </a:r>
            <a:r>
              <a:rPr lang="fr-FR" sz="1600" b="0" i="0" u="none" strike="noStrike" baseline="0" dirty="0">
                <a:solidFill>
                  <a:srgbClr val="000000"/>
                </a:solidFill>
                <a:latin typeface="LMRoman12-Regular"/>
              </a:rPr>
              <a:t>)</a:t>
            </a:r>
            <a:endParaRPr lang="fr-FR" sz="1400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ABA22D19-703D-49FD-952F-B8A7CE223DDC}"/>
              </a:ext>
            </a:extLst>
          </p:cNvPr>
          <p:cNvSpPr txBox="1"/>
          <p:nvPr/>
        </p:nvSpPr>
        <p:spPr>
          <a:xfrm>
            <a:off x="296736" y="1566302"/>
            <a:ext cx="3970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Both</a:t>
            </a:r>
            <a:r>
              <a:rPr lang="fr-FR" sz="2400" dirty="0"/>
              <a:t> LU and LC are </a:t>
            </a:r>
            <a:r>
              <a:rPr lang="fr-FR" sz="2400" dirty="0" err="1"/>
              <a:t>needed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68513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3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28326A-D864-4E51-AE9B-23A7B3015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General LU change </a:t>
            </a:r>
            <a:r>
              <a:rPr lang="fr-FR" dirty="0" err="1"/>
              <a:t>detection</a:t>
            </a:r>
            <a:r>
              <a:rPr lang="fr-FR" dirty="0"/>
              <a:t> workflow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E3E4E1B2-00FF-449F-A212-B5F3074E59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6091" y="1440154"/>
            <a:ext cx="8924544" cy="4754880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B4D996-1738-4404-88F1-37AB14B02FA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FCA92A-F0A7-4417-BF76-E2543AC334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FB6461-FB03-4D48-9428-407FAB92A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60</a:t>
            </a:fld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148E1F-50EE-42F3-BB4B-B96BEB813D66}"/>
              </a:ext>
            </a:extLst>
          </p:cNvPr>
          <p:cNvSpPr/>
          <p:nvPr/>
        </p:nvSpPr>
        <p:spPr>
          <a:xfrm>
            <a:off x="1630265" y="1289318"/>
            <a:ext cx="2541865" cy="15009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1BDBA4-1E50-415A-BD59-89F414F4BF49}"/>
              </a:ext>
            </a:extLst>
          </p:cNvPr>
          <p:cNvSpPr/>
          <p:nvPr/>
        </p:nvSpPr>
        <p:spPr>
          <a:xfrm>
            <a:off x="1630265" y="2910416"/>
            <a:ext cx="2541865" cy="15009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186A80-A962-4A72-A29C-BC056FE58CA6}"/>
              </a:ext>
            </a:extLst>
          </p:cNvPr>
          <p:cNvSpPr/>
          <p:nvPr/>
        </p:nvSpPr>
        <p:spPr>
          <a:xfrm>
            <a:off x="4917430" y="2039795"/>
            <a:ext cx="2541865" cy="15009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C4B6B5-7171-4F0E-8D9A-9964A26DB481}"/>
              </a:ext>
            </a:extLst>
          </p:cNvPr>
          <p:cNvSpPr/>
          <p:nvPr/>
        </p:nvSpPr>
        <p:spPr>
          <a:xfrm>
            <a:off x="1630265" y="4667369"/>
            <a:ext cx="2541865" cy="15009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0E64B1-B188-4760-9AB8-8F2A0FC555AA}"/>
              </a:ext>
            </a:extLst>
          </p:cNvPr>
          <p:cNvSpPr/>
          <p:nvPr/>
        </p:nvSpPr>
        <p:spPr>
          <a:xfrm>
            <a:off x="4917430" y="3904458"/>
            <a:ext cx="2541865" cy="15009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D02838-E1DD-4461-BC77-95E89AE9CA0E}"/>
              </a:ext>
            </a:extLst>
          </p:cNvPr>
          <p:cNvSpPr/>
          <p:nvPr/>
        </p:nvSpPr>
        <p:spPr>
          <a:xfrm>
            <a:off x="8108769" y="2956090"/>
            <a:ext cx="2541865" cy="15009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38E45F-6C87-4CC6-A02A-D95C10EF7763}"/>
              </a:ext>
            </a:extLst>
          </p:cNvPr>
          <p:cNvSpPr/>
          <p:nvPr/>
        </p:nvSpPr>
        <p:spPr>
          <a:xfrm>
            <a:off x="8108769" y="4357688"/>
            <a:ext cx="2541865" cy="8620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8E5D920-3297-416D-A64C-894211E5C6D3}"/>
              </a:ext>
            </a:extLst>
          </p:cNvPr>
          <p:cNvSpPr txBox="1"/>
          <p:nvPr/>
        </p:nvSpPr>
        <p:spPr>
          <a:xfrm>
            <a:off x="4838407" y="1383205"/>
            <a:ext cx="4635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/>
              <a:t>Context</a:t>
            </a:r>
            <a:r>
              <a:rPr lang="fr-FR" sz="2400" dirty="0"/>
              <a:t> of the update of an LU </a:t>
            </a:r>
            <a:r>
              <a:rPr lang="fr-FR" sz="2400" dirty="0" err="1"/>
              <a:t>map</a:t>
            </a:r>
            <a:endParaRPr lang="fr-FR" sz="2400" dirty="0"/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4F68855A-4455-447E-AD69-0445DA974D10}"/>
              </a:ext>
            </a:extLst>
          </p:cNvPr>
          <p:cNvSpPr/>
          <p:nvPr/>
        </p:nvSpPr>
        <p:spPr>
          <a:xfrm>
            <a:off x="1625600" y="1278466"/>
            <a:ext cx="5833533" cy="3132903"/>
          </a:xfrm>
          <a:custGeom>
            <a:avLst/>
            <a:gdLst>
              <a:gd name="connsiteX0" fmla="*/ 0 w 5833533"/>
              <a:gd name="connsiteY0" fmla="*/ 0 h 3124200"/>
              <a:gd name="connsiteX1" fmla="*/ 0 w 5833533"/>
              <a:gd name="connsiteY1" fmla="*/ 3124200 h 3124200"/>
              <a:gd name="connsiteX2" fmla="*/ 2548467 w 5833533"/>
              <a:gd name="connsiteY2" fmla="*/ 3124200 h 3124200"/>
              <a:gd name="connsiteX3" fmla="*/ 5833533 w 5833533"/>
              <a:gd name="connsiteY3" fmla="*/ 2252133 h 3124200"/>
              <a:gd name="connsiteX4" fmla="*/ 5833533 w 5833533"/>
              <a:gd name="connsiteY4" fmla="*/ 753533 h 3124200"/>
              <a:gd name="connsiteX5" fmla="*/ 2548467 w 5833533"/>
              <a:gd name="connsiteY5" fmla="*/ 0 h 3124200"/>
              <a:gd name="connsiteX6" fmla="*/ 0 w 5833533"/>
              <a:gd name="connsiteY6" fmla="*/ 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33533" h="3124200">
                <a:moveTo>
                  <a:pt x="0" y="0"/>
                </a:moveTo>
                <a:lnTo>
                  <a:pt x="0" y="3124200"/>
                </a:lnTo>
                <a:lnTo>
                  <a:pt x="2548467" y="3124200"/>
                </a:lnTo>
                <a:lnTo>
                  <a:pt x="5833533" y="2252133"/>
                </a:lnTo>
                <a:lnTo>
                  <a:pt x="5833533" y="753533"/>
                </a:lnTo>
                <a:lnTo>
                  <a:pt x="2548467" y="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2834375569">
                  <a:custGeom>
                    <a:avLst/>
                    <a:gdLst>
                      <a:gd name="connsiteX0" fmla="*/ 0 w 5833533"/>
                      <a:gd name="connsiteY0" fmla="*/ 0 h 3124200"/>
                      <a:gd name="connsiteX1" fmla="*/ 0 w 5833533"/>
                      <a:gd name="connsiteY1" fmla="*/ 3124200 h 3124200"/>
                      <a:gd name="connsiteX2" fmla="*/ 2548467 w 5833533"/>
                      <a:gd name="connsiteY2" fmla="*/ 3124200 h 3124200"/>
                      <a:gd name="connsiteX3" fmla="*/ 5833533 w 5833533"/>
                      <a:gd name="connsiteY3" fmla="*/ 2252133 h 3124200"/>
                      <a:gd name="connsiteX4" fmla="*/ 5833533 w 5833533"/>
                      <a:gd name="connsiteY4" fmla="*/ 753533 h 3124200"/>
                      <a:gd name="connsiteX5" fmla="*/ 2548467 w 5833533"/>
                      <a:gd name="connsiteY5" fmla="*/ 0 h 3124200"/>
                      <a:gd name="connsiteX6" fmla="*/ 0 w 5833533"/>
                      <a:gd name="connsiteY6" fmla="*/ 0 h 3124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833533" h="3124200" extrusionOk="0">
                        <a:moveTo>
                          <a:pt x="0" y="0"/>
                        </a:moveTo>
                        <a:cubicBezTo>
                          <a:pt x="-119803" y="314482"/>
                          <a:pt x="-96233" y="2002121"/>
                          <a:pt x="0" y="3124200"/>
                        </a:cubicBezTo>
                        <a:cubicBezTo>
                          <a:pt x="554088" y="3288258"/>
                          <a:pt x="1427663" y="3232540"/>
                          <a:pt x="2548467" y="3124200"/>
                        </a:cubicBezTo>
                        <a:cubicBezTo>
                          <a:pt x="2964065" y="2985983"/>
                          <a:pt x="5259451" y="2332006"/>
                          <a:pt x="5833533" y="2252133"/>
                        </a:cubicBezTo>
                        <a:cubicBezTo>
                          <a:pt x="5842619" y="1952061"/>
                          <a:pt x="5958632" y="1221525"/>
                          <a:pt x="5833533" y="753533"/>
                        </a:cubicBezTo>
                        <a:cubicBezTo>
                          <a:pt x="5312391" y="705172"/>
                          <a:pt x="2989337" y="51741"/>
                          <a:pt x="2548467" y="0"/>
                        </a:cubicBezTo>
                        <a:cubicBezTo>
                          <a:pt x="1617204" y="81233"/>
                          <a:pt x="882208" y="-10081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E0D5E90-D80A-4BE6-9C54-3CB853AF1029}"/>
              </a:ext>
            </a:extLst>
          </p:cNvPr>
          <p:cNvSpPr txBox="1"/>
          <p:nvPr/>
        </p:nvSpPr>
        <p:spPr>
          <a:xfrm>
            <a:off x="7450666" y="1980756"/>
            <a:ext cx="4280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/>
              <a:t>Same</a:t>
            </a:r>
            <a:r>
              <a:rPr lang="fr-FR" sz="2400" dirty="0"/>
              <a:t> </a:t>
            </a:r>
            <a:r>
              <a:rPr lang="fr-FR" sz="2400" dirty="0" err="1"/>
              <a:t>steps</a:t>
            </a:r>
            <a:r>
              <a:rPr lang="fr-FR" sz="2400" dirty="0"/>
              <a:t> as in LU classification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B496F2D-C26C-4FC9-8CD4-2F10361EC7E1}"/>
              </a:ext>
            </a:extLst>
          </p:cNvPr>
          <p:cNvSpPr/>
          <p:nvPr/>
        </p:nvSpPr>
        <p:spPr>
          <a:xfrm>
            <a:off x="8108607" y="4357688"/>
            <a:ext cx="2541865" cy="86201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68820C8-B01A-493F-87C7-B65C5984E487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1C35076-E965-499A-AEB3-F58FE1404A05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66C6AAE-D6A1-4133-80A1-FFFD0CD32DE8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D13D679-382A-4132-9EB6-37781D51E6A6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A4D3E52-7F32-4064-8571-F5C7CA1A8404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change </a:t>
            </a:r>
            <a:r>
              <a:rPr lang="fr-FR" b="1" dirty="0" err="1">
                <a:solidFill>
                  <a:schemeClr val="bg1"/>
                </a:solidFill>
              </a:rPr>
              <a:t>detection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07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/>
      <p:bldP spid="16" grpId="1"/>
      <p:bldP spid="18" grpId="0" animBg="1"/>
      <p:bldP spid="19" grpId="0"/>
      <p:bldP spid="2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7BCF6D-E63C-4602-8F2E-BD0D2865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Construction of a LU change </a:t>
            </a:r>
            <a:r>
              <a:rPr lang="fr-FR" dirty="0" err="1"/>
              <a:t>ground</a:t>
            </a:r>
            <a:r>
              <a:rPr lang="fr-FR" dirty="0"/>
              <a:t> </a:t>
            </a:r>
            <a:r>
              <a:rPr lang="fr-FR" dirty="0" err="1"/>
              <a:t>truth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54305A-12D4-4866-BD5D-69E76E3ED5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E7BA8-27FF-4C61-BD70-CB742AD97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F0FE4E-BEC2-4D16-AEAA-995DC2C38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61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1A65984-8017-4C69-BD46-1E7F621C61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211" y="2944374"/>
            <a:ext cx="4769885" cy="337305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4130D5D-F5A1-4D4E-84AF-0A279FD65A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1926" y="2944374"/>
            <a:ext cx="4769885" cy="337305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02E4AE2-2EBA-4ACC-92C8-B1772B8DACC4}"/>
              </a:ext>
            </a:extLst>
          </p:cNvPr>
          <p:cNvSpPr txBox="1"/>
          <p:nvPr/>
        </p:nvSpPr>
        <p:spPr>
          <a:xfrm>
            <a:off x="695325" y="1396880"/>
            <a:ext cx="7143750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 err="1"/>
              <a:t>Create</a:t>
            </a:r>
            <a:r>
              <a:rPr lang="fr-FR" dirty="0"/>
              <a:t> a </a:t>
            </a:r>
            <a:r>
              <a:rPr lang="fr-FR" dirty="0" err="1"/>
              <a:t>ground</a:t>
            </a:r>
            <a:r>
              <a:rPr lang="fr-FR" dirty="0"/>
              <a:t> </a:t>
            </a:r>
            <a:r>
              <a:rPr lang="fr-FR" dirty="0" err="1"/>
              <a:t>truth</a:t>
            </a:r>
            <a:r>
              <a:rPr lang="fr-FR" dirty="0"/>
              <a:t> of the t</a:t>
            </a:r>
            <a:r>
              <a:rPr lang="fr-FR" baseline="-25000" dirty="0"/>
              <a:t>i </a:t>
            </a:r>
            <a:r>
              <a:rPr lang="fr-FR" dirty="0" err="1"/>
              <a:t>polygons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change </a:t>
            </a:r>
            <a:r>
              <a:rPr lang="fr-FR" dirty="0" err="1"/>
              <a:t>their</a:t>
            </a:r>
            <a:r>
              <a:rPr lang="fr-FR" dirty="0"/>
              <a:t> LU: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1" dirty="0" err="1"/>
              <a:t>Semantic</a:t>
            </a:r>
            <a:r>
              <a:rPr lang="fr-FR" dirty="0"/>
              <a:t> changes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1" dirty="0" err="1"/>
              <a:t>Geometric</a:t>
            </a:r>
            <a:r>
              <a:rPr lang="fr-FR" dirty="0"/>
              <a:t> changes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C4BBCFB-1B61-4B3B-99FA-FFC5D6F53647}"/>
              </a:ext>
            </a:extLst>
          </p:cNvPr>
          <p:cNvSpPr txBox="1"/>
          <p:nvPr/>
        </p:nvSpPr>
        <p:spPr>
          <a:xfrm>
            <a:off x="856211" y="2619375"/>
            <a:ext cx="4769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LU t</a:t>
            </a:r>
            <a:r>
              <a:rPr lang="fr-FR" baseline="-25000" dirty="0"/>
              <a:t>i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FD899CA-168C-45C8-B819-F46AF526F913}"/>
              </a:ext>
            </a:extLst>
          </p:cNvPr>
          <p:cNvSpPr txBox="1"/>
          <p:nvPr/>
        </p:nvSpPr>
        <p:spPr>
          <a:xfrm>
            <a:off x="6675986" y="2619375"/>
            <a:ext cx="4769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LU t</a:t>
            </a:r>
            <a:r>
              <a:rPr lang="fr-FR" baseline="-25000" dirty="0"/>
              <a:t>i+1</a:t>
            </a:r>
          </a:p>
        </p:txBody>
      </p:sp>
      <p:pic>
        <p:nvPicPr>
          <p:cNvPr id="20" name="Espace réservé du contenu 7">
            <a:extLst>
              <a:ext uri="{FF2B5EF4-FFF2-40B4-BE49-F238E27FC236}">
                <a16:creationId xmlns:a16="http://schemas.microsoft.com/office/drawing/2014/main" id="{ABC9806D-F09A-46A6-9BEA-1BB9A1B6DF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12542" y="1170647"/>
            <a:ext cx="2719151" cy="1448728"/>
          </a:xfr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C762217-C5A9-4BA1-9A1F-270FA9404101}"/>
              </a:ext>
            </a:extLst>
          </p:cNvPr>
          <p:cNvSpPr/>
          <p:nvPr/>
        </p:nvSpPr>
        <p:spPr>
          <a:xfrm>
            <a:off x="10398126" y="1912652"/>
            <a:ext cx="752476" cy="4573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EC849F9-D1F9-43A4-97C0-1D656DFCE259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9365B8B-E037-49A6-9197-76C3EB25C41A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2FB5802-1C36-4F47-833F-45C9D1A3DB14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1524616-3254-4A62-B8B9-475A6C6C7C97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3747A2B-4A5D-4D49-BF9C-2AFE9F726BAA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change </a:t>
            </a:r>
            <a:r>
              <a:rPr lang="fr-FR" b="1" dirty="0" err="1">
                <a:solidFill>
                  <a:schemeClr val="bg1"/>
                </a:solidFill>
              </a:rPr>
              <a:t>detection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4356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7BCF6D-E63C-4602-8F2E-BD0D2865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Construction of a LU change </a:t>
            </a:r>
            <a:r>
              <a:rPr lang="fr-FR" dirty="0" err="1"/>
              <a:t>ground</a:t>
            </a:r>
            <a:r>
              <a:rPr lang="fr-FR" dirty="0"/>
              <a:t> </a:t>
            </a:r>
            <a:r>
              <a:rPr lang="fr-FR" dirty="0" err="1"/>
              <a:t>truth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54305A-12D4-4866-BD5D-69E76E3ED5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E7BA8-27FF-4C61-BD70-CB742AD97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F0FE4E-BEC2-4D16-AEAA-995DC2C38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62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595895A-EC91-4CA4-AF1D-22E4608080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95647"/>
            <a:ext cx="6781034" cy="479525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AA19A6A-6961-4AD1-858A-A43E5EB23C78}"/>
              </a:ext>
            </a:extLst>
          </p:cNvPr>
          <p:cNvSpPr txBox="1"/>
          <p:nvPr/>
        </p:nvSpPr>
        <p:spPr>
          <a:xfrm>
            <a:off x="6943725" y="3095625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fr-FR" dirty="0"/>
              <a:t>Intersection </a:t>
            </a:r>
            <a:r>
              <a:rPr lang="fr-FR" dirty="0" err="1"/>
              <a:t>between</a:t>
            </a:r>
            <a:r>
              <a:rPr lang="fr-FR" dirty="0"/>
              <a:t> the </a:t>
            </a:r>
            <a:r>
              <a:rPr lang="fr-FR" dirty="0" err="1"/>
              <a:t>two</a:t>
            </a:r>
            <a:r>
              <a:rPr lang="fr-FR" dirty="0"/>
              <a:t> GT LU </a:t>
            </a:r>
            <a:r>
              <a:rPr lang="fr-FR" dirty="0" err="1"/>
              <a:t>maps</a:t>
            </a:r>
            <a:endParaRPr lang="fr-FR" dirty="0"/>
          </a:p>
        </p:txBody>
      </p:sp>
      <p:pic>
        <p:nvPicPr>
          <p:cNvPr id="18" name="Espace réservé du contenu 7">
            <a:extLst>
              <a:ext uri="{FF2B5EF4-FFF2-40B4-BE49-F238E27FC236}">
                <a16:creationId xmlns:a16="http://schemas.microsoft.com/office/drawing/2014/main" id="{D3C3E98A-ABEF-4540-91F9-08806D42A8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12542" y="1170647"/>
            <a:ext cx="2719151" cy="1448728"/>
          </a:xfr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7E04DC1-BC15-4BEB-B740-B54D25955E28}"/>
              </a:ext>
            </a:extLst>
          </p:cNvPr>
          <p:cNvSpPr/>
          <p:nvPr/>
        </p:nvSpPr>
        <p:spPr>
          <a:xfrm>
            <a:off x="10399504" y="1912652"/>
            <a:ext cx="751097" cy="4573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8C53A42-C0A0-41BA-9734-BD327E3239BC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04FD344-E85F-4372-AEED-E0E33AAE487F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8F7FB4B-ADE0-41C2-957D-DA202CAEE3C2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C82A094-8C30-4AB6-AA42-2A1BB9F89573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32DEFEA-4F32-4EC3-9E92-017EFB71B21D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change </a:t>
            </a:r>
            <a:r>
              <a:rPr lang="fr-FR" b="1" dirty="0" err="1">
                <a:solidFill>
                  <a:schemeClr val="bg1"/>
                </a:solidFill>
              </a:rPr>
              <a:t>detection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762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7BCF6D-E63C-4602-8F2E-BD0D2865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Construction of a LU change </a:t>
            </a:r>
            <a:r>
              <a:rPr lang="fr-FR" dirty="0" err="1"/>
              <a:t>ground</a:t>
            </a:r>
            <a:r>
              <a:rPr lang="fr-FR" dirty="0"/>
              <a:t> </a:t>
            </a:r>
            <a:r>
              <a:rPr lang="fr-FR" dirty="0" err="1"/>
              <a:t>truth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54305A-12D4-4866-BD5D-69E76E3ED5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E7BA8-27FF-4C61-BD70-CB742AD97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F0FE4E-BEC2-4D16-AEAA-995DC2C38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63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595895A-EC91-4CA4-AF1D-22E4608080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95647"/>
            <a:ext cx="6781033" cy="479525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B3E7A18-5744-4483-B792-79001FD4318E}"/>
              </a:ext>
            </a:extLst>
          </p:cNvPr>
          <p:cNvSpPr txBox="1"/>
          <p:nvPr/>
        </p:nvSpPr>
        <p:spPr>
          <a:xfrm>
            <a:off x="6943725" y="3095625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fr-FR" dirty="0"/>
              <a:t>Intersection </a:t>
            </a:r>
            <a:r>
              <a:rPr lang="fr-FR" dirty="0" err="1"/>
              <a:t>between</a:t>
            </a:r>
            <a:r>
              <a:rPr lang="fr-FR" dirty="0"/>
              <a:t> the </a:t>
            </a:r>
            <a:r>
              <a:rPr lang="fr-FR" dirty="0" err="1"/>
              <a:t>two</a:t>
            </a:r>
            <a:r>
              <a:rPr lang="fr-FR" dirty="0"/>
              <a:t> GT LU </a:t>
            </a:r>
            <a:r>
              <a:rPr lang="fr-FR" dirty="0" err="1"/>
              <a:t>maps</a:t>
            </a:r>
            <a:endParaRPr lang="fr-FR" dirty="0"/>
          </a:p>
          <a:p>
            <a:pPr marL="342900" indent="-342900">
              <a:buFont typeface="+mj-lt"/>
              <a:buAutoNum type="arabicParenR"/>
            </a:pPr>
            <a:r>
              <a:rPr lang="fr-FR" dirty="0"/>
              <a:t>LU change of the intersection </a:t>
            </a:r>
            <a:r>
              <a:rPr lang="fr-FR" dirty="0" err="1"/>
              <a:t>polygons</a:t>
            </a:r>
            <a:endParaRPr lang="fr-FR" dirty="0"/>
          </a:p>
        </p:txBody>
      </p:sp>
      <p:pic>
        <p:nvPicPr>
          <p:cNvPr id="18" name="Espace réservé du contenu 7">
            <a:extLst>
              <a:ext uri="{FF2B5EF4-FFF2-40B4-BE49-F238E27FC236}">
                <a16:creationId xmlns:a16="http://schemas.microsoft.com/office/drawing/2014/main" id="{6E99DE0F-9072-4DFE-9F54-79D6AE17D5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12542" y="1170647"/>
            <a:ext cx="2719151" cy="1448728"/>
          </a:xfr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A4B4ADC-E4BF-4605-9D59-B656570FEF2D}"/>
              </a:ext>
            </a:extLst>
          </p:cNvPr>
          <p:cNvSpPr/>
          <p:nvPr/>
        </p:nvSpPr>
        <p:spPr>
          <a:xfrm>
            <a:off x="10399504" y="1912652"/>
            <a:ext cx="751097" cy="4573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43E57CD-37B9-4596-919A-A929C5B68942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AF830E3-294C-4702-BAD9-0BC376BE35F5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D0366CB-2DFA-4F03-AD59-F72F9CDF320B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8BA26DE-6294-45FF-AF9D-E3C78A0C731A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DF98D48-398F-43AB-BC93-27668A17E788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change </a:t>
            </a:r>
            <a:r>
              <a:rPr lang="fr-FR" b="1" dirty="0" err="1">
                <a:solidFill>
                  <a:schemeClr val="bg1"/>
                </a:solidFill>
              </a:rPr>
              <a:t>detection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6517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7BCF6D-E63C-4602-8F2E-BD0D2865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Construction of a LU change </a:t>
            </a:r>
            <a:r>
              <a:rPr lang="fr-FR" dirty="0" err="1"/>
              <a:t>ground</a:t>
            </a:r>
            <a:r>
              <a:rPr lang="fr-FR" dirty="0"/>
              <a:t> </a:t>
            </a:r>
            <a:r>
              <a:rPr lang="fr-FR" dirty="0" err="1"/>
              <a:t>truth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54305A-12D4-4866-BD5D-69E76E3ED5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E7BA8-27FF-4C61-BD70-CB742AD97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F0FE4E-BEC2-4D16-AEAA-995DC2C38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64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595895A-EC91-4CA4-AF1D-22E4608080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95647"/>
            <a:ext cx="6781033" cy="479525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B3E7A18-5744-4483-B792-79001FD4318E}"/>
              </a:ext>
            </a:extLst>
          </p:cNvPr>
          <p:cNvSpPr txBox="1"/>
          <p:nvPr/>
        </p:nvSpPr>
        <p:spPr>
          <a:xfrm>
            <a:off x="6943725" y="3095625"/>
            <a:ext cx="502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fr-FR" dirty="0"/>
              <a:t>Intersection </a:t>
            </a:r>
            <a:r>
              <a:rPr lang="fr-FR" dirty="0" err="1"/>
              <a:t>between</a:t>
            </a:r>
            <a:r>
              <a:rPr lang="fr-FR" dirty="0"/>
              <a:t> the </a:t>
            </a:r>
            <a:r>
              <a:rPr lang="fr-FR" dirty="0" err="1"/>
              <a:t>two</a:t>
            </a:r>
            <a:r>
              <a:rPr lang="fr-FR" dirty="0"/>
              <a:t> GT LU </a:t>
            </a:r>
            <a:r>
              <a:rPr lang="fr-FR" dirty="0" err="1"/>
              <a:t>maps</a:t>
            </a:r>
            <a:endParaRPr lang="fr-FR" dirty="0"/>
          </a:p>
          <a:p>
            <a:pPr marL="342900" indent="-342900">
              <a:buFont typeface="+mj-lt"/>
              <a:buAutoNum type="arabicParenR"/>
            </a:pPr>
            <a:r>
              <a:rPr lang="fr-FR" dirty="0"/>
              <a:t>LU change of the intersection </a:t>
            </a:r>
            <a:r>
              <a:rPr lang="fr-FR" dirty="0" err="1"/>
              <a:t>polygons</a:t>
            </a:r>
            <a:endParaRPr lang="fr-FR" dirty="0"/>
          </a:p>
          <a:p>
            <a:pPr marL="342900" indent="-342900">
              <a:buFont typeface="+mj-lt"/>
              <a:buAutoNum type="arabicParenR"/>
            </a:pPr>
            <a:r>
              <a:rPr lang="fr-FR" dirty="0"/>
              <a:t>Type of </a:t>
            </a:r>
            <a:r>
              <a:rPr lang="fr-FR" dirty="0" err="1"/>
              <a:t>geometric</a:t>
            </a:r>
            <a:r>
              <a:rPr lang="fr-FR" dirty="0"/>
              <a:t> change</a:t>
            </a:r>
          </a:p>
        </p:txBody>
      </p:sp>
      <p:pic>
        <p:nvPicPr>
          <p:cNvPr id="49" name="Graphique 48">
            <a:extLst>
              <a:ext uri="{FF2B5EF4-FFF2-40B4-BE49-F238E27FC236}">
                <a16:creationId xmlns:a16="http://schemas.microsoft.com/office/drawing/2014/main" id="{978B7277-8B6D-4DDC-82E2-3EDB0D8F0D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1880" y="3997392"/>
            <a:ext cx="3957510" cy="21412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C7483DF-E7C2-40BB-BFD7-BF4296431B61}"/>
              </a:ext>
            </a:extLst>
          </p:cNvPr>
          <p:cNvSpPr txBox="1"/>
          <p:nvPr/>
        </p:nvSpPr>
        <p:spPr>
          <a:xfrm>
            <a:off x="7421880" y="6164046"/>
            <a:ext cx="2987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(Thériault &amp; </a:t>
            </a:r>
            <a:r>
              <a:rPr lang="fr-FR" dirty="0" err="1"/>
              <a:t>Claramunt</a:t>
            </a:r>
            <a:r>
              <a:rPr lang="fr-FR" dirty="0"/>
              <a:t>, </a:t>
            </a:r>
            <a:r>
              <a:rPr lang="fr-FR" dirty="0">
                <a:solidFill>
                  <a:srgbClr val="5757FF"/>
                </a:solidFill>
              </a:rPr>
              <a:t>1999</a:t>
            </a:r>
            <a:r>
              <a:rPr lang="fr-FR" dirty="0"/>
              <a:t>)</a:t>
            </a:r>
          </a:p>
        </p:txBody>
      </p:sp>
      <p:pic>
        <p:nvPicPr>
          <p:cNvPr id="18" name="Espace réservé du contenu 7">
            <a:extLst>
              <a:ext uri="{FF2B5EF4-FFF2-40B4-BE49-F238E27FC236}">
                <a16:creationId xmlns:a16="http://schemas.microsoft.com/office/drawing/2014/main" id="{F4ADB79E-DBD8-44DD-A16B-3E3A8C1FB9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12542" y="1170647"/>
            <a:ext cx="2719151" cy="1448728"/>
          </a:xfr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7EFC316-7477-42AB-BF2C-136125EE4880}"/>
              </a:ext>
            </a:extLst>
          </p:cNvPr>
          <p:cNvSpPr/>
          <p:nvPr/>
        </p:nvSpPr>
        <p:spPr>
          <a:xfrm>
            <a:off x="10399504" y="1912652"/>
            <a:ext cx="751097" cy="4573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69D48D9-DAB6-41E6-A371-023F538F6929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5FF1BA3-6E0B-4548-B25A-A8D8315D4E93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598F130-D0C8-4F8F-8A99-64DAB6983A6C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5699AAA-5F74-496C-A396-3C1E16587286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481979D-B3AD-4DEC-8FD4-72E3727D5F71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change </a:t>
            </a:r>
            <a:r>
              <a:rPr lang="fr-FR" b="1" dirty="0" err="1">
                <a:solidFill>
                  <a:schemeClr val="bg1"/>
                </a:solidFill>
              </a:rPr>
              <a:t>detection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5100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7BCF6D-E63C-4602-8F2E-BD0D2865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Construction of a LU change </a:t>
            </a:r>
            <a:r>
              <a:rPr lang="fr-FR" dirty="0" err="1"/>
              <a:t>ground</a:t>
            </a:r>
            <a:r>
              <a:rPr lang="fr-FR" dirty="0"/>
              <a:t> </a:t>
            </a:r>
            <a:r>
              <a:rPr lang="fr-FR" dirty="0" err="1"/>
              <a:t>truth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54305A-12D4-4866-BD5D-69E76E3ED5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E7BA8-27FF-4C61-BD70-CB742AD97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F0FE4E-BEC2-4D16-AEAA-995DC2C38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65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595895A-EC91-4CA4-AF1D-22E4608080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395647"/>
            <a:ext cx="6781031" cy="479525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B3E7A18-5744-4483-B792-79001FD4318E}"/>
              </a:ext>
            </a:extLst>
          </p:cNvPr>
          <p:cNvSpPr txBox="1"/>
          <p:nvPr/>
        </p:nvSpPr>
        <p:spPr>
          <a:xfrm>
            <a:off x="6943725" y="3095625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fr-FR" dirty="0"/>
              <a:t>Intersection </a:t>
            </a:r>
            <a:r>
              <a:rPr lang="fr-FR" dirty="0" err="1"/>
              <a:t>between</a:t>
            </a:r>
            <a:r>
              <a:rPr lang="fr-FR" dirty="0"/>
              <a:t> the </a:t>
            </a:r>
            <a:r>
              <a:rPr lang="fr-FR" dirty="0" err="1"/>
              <a:t>two</a:t>
            </a:r>
            <a:r>
              <a:rPr lang="fr-FR" dirty="0"/>
              <a:t> GT LU </a:t>
            </a:r>
            <a:r>
              <a:rPr lang="fr-FR" dirty="0" err="1"/>
              <a:t>maps</a:t>
            </a:r>
            <a:endParaRPr lang="fr-FR" dirty="0"/>
          </a:p>
          <a:p>
            <a:pPr marL="342900" indent="-342900">
              <a:buFont typeface="+mj-lt"/>
              <a:buAutoNum type="arabicParenR"/>
            </a:pPr>
            <a:r>
              <a:rPr lang="fr-FR" dirty="0"/>
              <a:t>LU change of the intersection </a:t>
            </a:r>
            <a:r>
              <a:rPr lang="fr-FR" dirty="0" err="1"/>
              <a:t>polygons</a:t>
            </a:r>
            <a:endParaRPr lang="fr-FR" dirty="0"/>
          </a:p>
          <a:p>
            <a:pPr marL="342900" indent="-342900">
              <a:buFont typeface="+mj-lt"/>
              <a:buAutoNum type="arabicParenR"/>
            </a:pPr>
            <a:r>
              <a:rPr lang="fr-FR" dirty="0"/>
              <a:t>Type of </a:t>
            </a:r>
            <a:r>
              <a:rPr lang="fr-FR" dirty="0" err="1"/>
              <a:t>geometric</a:t>
            </a:r>
            <a:r>
              <a:rPr lang="fr-FR" dirty="0"/>
              <a:t> change</a:t>
            </a:r>
          </a:p>
          <a:p>
            <a:pPr marL="342900" indent="-342900">
              <a:buFont typeface="+mj-lt"/>
              <a:buAutoNum type="arabicParenR"/>
            </a:pPr>
            <a:r>
              <a:rPr lang="fr-FR" dirty="0" err="1"/>
              <a:t>Changing</a:t>
            </a:r>
            <a:r>
              <a:rPr lang="fr-FR" dirty="0"/>
              <a:t> t</a:t>
            </a:r>
            <a:r>
              <a:rPr lang="fr-FR" baseline="-25000" dirty="0"/>
              <a:t>i</a:t>
            </a:r>
            <a:r>
              <a:rPr lang="fr-FR" dirty="0"/>
              <a:t> </a:t>
            </a:r>
            <a:r>
              <a:rPr lang="fr-FR" dirty="0" err="1"/>
              <a:t>polygons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E648931-3F24-4334-B605-9549209971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395647"/>
            <a:ext cx="6781031" cy="4795254"/>
          </a:xfrm>
          <a:prstGeom prst="rect">
            <a:avLst/>
          </a:prstGeom>
        </p:spPr>
      </p:pic>
      <p:pic>
        <p:nvPicPr>
          <p:cNvPr id="19" name="Espace réservé du contenu 7">
            <a:extLst>
              <a:ext uri="{FF2B5EF4-FFF2-40B4-BE49-F238E27FC236}">
                <a16:creationId xmlns:a16="http://schemas.microsoft.com/office/drawing/2014/main" id="{6CE49267-DB36-4A3D-83A4-FD8402B0AF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12542" y="1170647"/>
            <a:ext cx="2719151" cy="1448728"/>
          </a:xfr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8DCA9D8-1C2D-4926-ADB6-19FCEFFB7D6B}"/>
              </a:ext>
            </a:extLst>
          </p:cNvPr>
          <p:cNvSpPr/>
          <p:nvPr/>
        </p:nvSpPr>
        <p:spPr>
          <a:xfrm>
            <a:off x="10399504" y="1912652"/>
            <a:ext cx="751097" cy="4573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85D390E-AF8B-4BA4-95D8-072A4BC61E98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79744EF-9485-4F98-8296-0F5CF3625469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C152884-EF6F-4FFF-B3D6-CA532C1467E3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B4FEF22-747B-4198-A7C7-78719FCC3ABE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3EBB64F-B9A4-48BD-8E79-2F0FE23A62AA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change </a:t>
            </a:r>
            <a:r>
              <a:rPr lang="fr-FR" b="1" dirty="0" err="1">
                <a:solidFill>
                  <a:schemeClr val="bg1"/>
                </a:solidFill>
              </a:rPr>
              <a:t>detection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36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7BCF6D-E63C-4602-8F2E-BD0D2865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Construction of a LU change </a:t>
            </a:r>
            <a:r>
              <a:rPr lang="fr-FR" dirty="0" err="1"/>
              <a:t>ground</a:t>
            </a:r>
            <a:r>
              <a:rPr lang="fr-FR" dirty="0"/>
              <a:t> </a:t>
            </a:r>
            <a:r>
              <a:rPr lang="fr-FR" dirty="0" err="1"/>
              <a:t>truth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54305A-12D4-4866-BD5D-69E76E3ED5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E7BA8-27FF-4C61-BD70-CB742AD97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F0FE4E-BEC2-4D16-AEAA-995DC2C38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66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595895A-EC91-4CA4-AF1D-22E4608080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395647"/>
            <a:ext cx="6781031" cy="479525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B3E7A18-5744-4483-B792-79001FD4318E}"/>
              </a:ext>
            </a:extLst>
          </p:cNvPr>
          <p:cNvSpPr txBox="1"/>
          <p:nvPr/>
        </p:nvSpPr>
        <p:spPr>
          <a:xfrm>
            <a:off x="6943725" y="3095625"/>
            <a:ext cx="502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fr-FR" dirty="0"/>
              <a:t>Intersection </a:t>
            </a:r>
            <a:r>
              <a:rPr lang="fr-FR" dirty="0" err="1"/>
              <a:t>between</a:t>
            </a:r>
            <a:r>
              <a:rPr lang="fr-FR" dirty="0"/>
              <a:t> the </a:t>
            </a:r>
            <a:r>
              <a:rPr lang="fr-FR" dirty="0" err="1"/>
              <a:t>two</a:t>
            </a:r>
            <a:r>
              <a:rPr lang="fr-FR" dirty="0"/>
              <a:t> GT LU </a:t>
            </a:r>
            <a:r>
              <a:rPr lang="fr-FR" dirty="0" err="1"/>
              <a:t>maps</a:t>
            </a:r>
            <a:endParaRPr lang="fr-FR" dirty="0"/>
          </a:p>
          <a:p>
            <a:pPr marL="342900" indent="-342900">
              <a:buFont typeface="+mj-lt"/>
              <a:buAutoNum type="arabicParenR"/>
            </a:pPr>
            <a:r>
              <a:rPr lang="fr-FR" dirty="0"/>
              <a:t>LU change of the intersection </a:t>
            </a:r>
            <a:r>
              <a:rPr lang="fr-FR" dirty="0" err="1"/>
              <a:t>polygons</a:t>
            </a:r>
            <a:endParaRPr lang="fr-FR" dirty="0"/>
          </a:p>
          <a:p>
            <a:pPr marL="342900" indent="-342900">
              <a:buFont typeface="+mj-lt"/>
              <a:buAutoNum type="arabicParenR"/>
            </a:pPr>
            <a:r>
              <a:rPr lang="fr-FR" dirty="0"/>
              <a:t>Type of </a:t>
            </a:r>
            <a:r>
              <a:rPr lang="fr-FR" dirty="0" err="1"/>
              <a:t>geometric</a:t>
            </a:r>
            <a:r>
              <a:rPr lang="fr-FR" dirty="0"/>
              <a:t> change</a:t>
            </a:r>
          </a:p>
          <a:p>
            <a:pPr marL="342900" indent="-342900">
              <a:buFont typeface="+mj-lt"/>
              <a:buAutoNum type="arabicParenR"/>
            </a:pPr>
            <a:r>
              <a:rPr lang="fr-FR" dirty="0" err="1"/>
              <a:t>Changing</a:t>
            </a:r>
            <a:r>
              <a:rPr lang="fr-FR" dirty="0"/>
              <a:t> t</a:t>
            </a:r>
            <a:r>
              <a:rPr lang="fr-FR" baseline="-25000" dirty="0"/>
              <a:t>i</a:t>
            </a:r>
            <a:r>
              <a:rPr lang="fr-FR" dirty="0"/>
              <a:t> </a:t>
            </a:r>
            <a:r>
              <a:rPr lang="fr-FR" dirty="0" err="1"/>
              <a:t>polygons</a:t>
            </a:r>
            <a:endParaRPr lang="fr-FR" dirty="0"/>
          </a:p>
          <a:p>
            <a:pPr marL="342900" indent="-342900">
              <a:buFont typeface="+mj-lt"/>
              <a:buAutoNum type="arabicParenR"/>
            </a:pPr>
            <a:r>
              <a:rPr lang="fr-FR" dirty="0"/>
              <a:t>Manual </a:t>
            </a:r>
            <a:r>
              <a:rPr lang="en-US" dirty="0"/>
              <a:t>verifications</a:t>
            </a:r>
            <a:r>
              <a:rPr lang="fr-FR" dirty="0"/>
              <a:t> and corrections</a:t>
            </a:r>
          </a:p>
        </p:txBody>
      </p:sp>
      <p:pic>
        <p:nvPicPr>
          <p:cNvPr id="18" name="Espace réservé du contenu 7">
            <a:extLst>
              <a:ext uri="{FF2B5EF4-FFF2-40B4-BE49-F238E27FC236}">
                <a16:creationId xmlns:a16="http://schemas.microsoft.com/office/drawing/2014/main" id="{8719F921-76C0-461C-866D-1CD6BC10B0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12542" y="1170647"/>
            <a:ext cx="2719151" cy="1448728"/>
          </a:xfr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C63D742-7246-4467-8072-8E9C77632A73}"/>
              </a:ext>
            </a:extLst>
          </p:cNvPr>
          <p:cNvSpPr/>
          <p:nvPr/>
        </p:nvSpPr>
        <p:spPr>
          <a:xfrm>
            <a:off x="10399504" y="1912652"/>
            <a:ext cx="751097" cy="4573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481CE12-C370-496C-9CBA-87B4CE22902A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D203EC8-C84F-49B3-A80B-51D6B0B300D2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8A21E35-07DF-4281-9097-B4A85A40C5B0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0919AD3-DE98-4BBB-9E34-EFA8C9C51495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CB52E71-74B1-452B-A12A-FBC7018D128C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change </a:t>
            </a:r>
            <a:r>
              <a:rPr lang="fr-FR" b="1" dirty="0" err="1">
                <a:solidFill>
                  <a:schemeClr val="bg1"/>
                </a:solidFill>
              </a:rPr>
              <a:t>detection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2236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7BCF6D-E63C-4602-8F2E-BD0D2865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Construction of a LU change </a:t>
            </a:r>
            <a:r>
              <a:rPr lang="fr-FR" dirty="0" err="1"/>
              <a:t>ground</a:t>
            </a:r>
            <a:r>
              <a:rPr lang="fr-FR" dirty="0"/>
              <a:t> </a:t>
            </a:r>
            <a:r>
              <a:rPr lang="fr-FR" dirty="0" err="1"/>
              <a:t>truth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54305A-12D4-4866-BD5D-69E76E3ED5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E7BA8-27FF-4C61-BD70-CB742AD97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F0FE4E-BEC2-4D16-AEAA-995DC2C38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67</a:t>
            </a:fld>
            <a:endParaRPr lang="fr-FR" dirty="0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3F7F131E-B301-4DBE-B3BD-62A9AF32E4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22" y="1802957"/>
            <a:ext cx="7849695" cy="1876687"/>
          </a:xfr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78A8E28-3FE5-44CE-8529-AE4F483DE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22" y="4176694"/>
            <a:ext cx="7849695" cy="1876687"/>
          </a:xfrm>
          <a:prstGeom prst="rect">
            <a:avLst/>
          </a:prstGeom>
        </p:spPr>
      </p:pic>
      <p:pic>
        <p:nvPicPr>
          <p:cNvPr id="22" name="Espace réservé du contenu 7">
            <a:extLst>
              <a:ext uri="{FF2B5EF4-FFF2-40B4-BE49-F238E27FC236}">
                <a16:creationId xmlns:a16="http://schemas.microsoft.com/office/drawing/2014/main" id="{D8EE2F37-DA96-4577-BF3E-F0386ABD0B3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12542" y="1170647"/>
            <a:ext cx="2719151" cy="144872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556FBB8-2118-4847-9016-456640636A49}"/>
              </a:ext>
            </a:extLst>
          </p:cNvPr>
          <p:cNvSpPr/>
          <p:nvPr/>
        </p:nvSpPr>
        <p:spPr>
          <a:xfrm>
            <a:off x="10399504" y="1912652"/>
            <a:ext cx="751097" cy="4573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B66C0CD-A53B-4B7A-8510-0211E843463B}"/>
              </a:ext>
            </a:extLst>
          </p:cNvPr>
          <p:cNvSpPr txBox="1"/>
          <p:nvPr/>
        </p:nvSpPr>
        <p:spPr>
          <a:xfrm>
            <a:off x="2928371" y="1254936"/>
            <a:ext cx="3443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Example of correction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1454FE4-9DE6-4A8B-A3EB-E1BF69947E0C}"/>
              </a:ext>
            </a:extLst>
          </p:cNvPr>
          <p:cNvSpPr txBox="1"/>
          <p:nvPr/>
        </p:nvSpPr>
        <p:spPr>
          <a:xfrm>
            <a:off x="3650668" y="2332418"/>
            <a:ext cx="1927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LU6.3 </a:t>
            </a:r>
            <a:r>
              <a:rPr lang="fr-FR" dirty="0" err="1">
                <a:solidFill>
                  <a:schemeClr val="bg1"/>
                </a:solidFill>
              </a:rPr>
              <a:t>Without</a:t>
            </a:r>
            <a:r>
              <a:rPr lang="fr-FR" dirty="0">
                <a:solidFill>
                  <a:schemeClr val="bg1"/>
                </a:solidFill>
              </a:rPr>
              <a:t> use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39ADC0B-55A1-4AE2-899A-CF854D6422AA}"/>
              </a:ext>
            </a:extLst>
          </p:cNvPr>
          <p:cNvSpPr txBox="1"/>
          <p:nvPr/>
        </p:nvSpPr>
        <p:spPr>
          <a:xfrm>
            <a:off x="3356532" y="4749862"/>
            <a:ext cx="258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LU4.1.2 Railway transport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19847C0-9A47-4BF2-AF76-E960A757069B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6A7307E-20D0-4421-B3C0-E23B82E04528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196A26C-BB1F-46C1-8E29-FA4AEB5F61A6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5E4A06E-0A3D-45A0-BE16-462F26A21C9D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809DEFE-E357-447D-A610-9FEF4E0D3C3F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change </a:t>
            </a:r>
            <a:r>
              <a:rPr lang="fr-FR" b="1" dirty="0" err="1">
                <a:solidFill>
                  <a:schemeClr val="bg1"/>
                </a:solidFill>
              </a:rPr>
              <a:t>detection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B0604AC-C2DD-4E86-B462-0746B0C1A658}"/>
              </a:ext>
            </a:extLst>
          </p:cNvPr>
          <p:cNvSpPr txBox="1"/>
          <p:nvPr/>
        </p:nvSpPr>
        <p:spPr>
          <a:xfrm>
            <a:off x="8473824" y="3356478"/>
            <a:ext cx="3851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Verification</a:t>
            </a:r>
            <a:r>
              <a:rPr lang="fr-FR" dirty="0"/>
              <a:t> of 816 </a:t>
            </a:r>
            <a:r>
              <a:rPr lang="fr-FR" dirty="0" err="1"/>
              <a:t>polygons</a:t>
            </a:r>
            <a:endParaRPr lang="fr-FR" dirty="0"/>
          </a:p>
          <a:p>
            <a:pPr algn="ctr"/>
            <a:r>
              <a:rPr lang="fr-FR" dirty="0"/>
              <a:t>"LU change, no </a:t>
            </a:r>
            <a:r>
              <a:rPr lang="fr-FR" dirty="0" err="1"/>
              <a:t>geometric</a:t>
            </a:r>
            <a:r>
              <a:rPr lang="fr-FR" dirty="0"/>
              <a:t> change"</a:t>
            </a:r>
          </a:p>
        </p:txBody>
      </p:sp>
      <p:sp>
        <p:nvSpPr>
          <p:cNvPr id="7" name="Flèche : bas 6">
            <a:extLst>
              <a:ext uri="{FF2B5EF4-FFF2-40B4-BE49-F238E27FC236}">
                <a16:creationId xmlns:a16="http://schemas.microsoft.com/office/drawing/2014/main" id="{7573B15A-4E9B-4343-A326-E9CDB8E8CD5F}"/>
              </a:ext>
            </a:extLst>
          </p:cNvPr>
          <p:cNvSpPr/>
          <p:nvPr/>
        </p:nvSpPr>
        <p:spPr>
          <a:xfrm>
            <a:off x="10076155" y="4105683"/>
            <a:ext cx="646697" cy="6463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36C8A27A-A6E7-4116-A91E-43917ECEBDA6}"/>
              </a:ext>
            </a:extLst>
          </p:cNvPr>
          <p:cNvSpPr txBox="1"/>
          <p:nvPr/>
        </p:nvSpPr>
        <p:spPr>
          <a:xfrm>
            <a:off x="8473823" y="4852143"/>
            <a:ext cx="385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Modification of 668 of </a:t>
            </a:r>
            <a:r>
              <a:rPr lang="fr-FR" dirty="0" err="1"/>
              <a:t>them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8F85B7C-8897-442E-B2EC-F15C8E990639}"/>
              </a:ext>
            </a:extLst>
          </p:cNvPr>
          <p:cNvSpPr txBox="1"/>
          <p:nvPr/>
        </p:nvSpPr>
        <p:spPr>
          <a:xfrm>
            <a:off x="689322" y="6053381"/>
            <a:ext cx="7849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Actually</a:t>
            </a:r>
            <a:r>
              <a:rPr lang="fr-FR" dirty="0"/>
              <a:t> no LU change</a:t>
            </a:r>
          </a:p>
        </p:txBody>
      </p:sp>
    </p:spTree>
    <p:extLst>
      <p:ext uri="{BB962C8B-B14F-4D97-AF65-F5344CB8AC3E}">
        <p14:creationId xmlns:p14="http://schemas.microsoft.com/office/powerpoint/2010/main" val="16445142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7BCF6D-E63C-4602-8F2E-BD0D28655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210" y="390904"/>
            <a:ext cx="11116715" cy="628592"/>
          </a:xfrm>
        </p:spPr>
        <p:txBody>
          <a:bodyPr>
            <a:normAutofit fontScale="90000"/>
          </a:bodyPr>
          <a:lstStyle/>
          <a:p>
            <a:r>
              <a:rPr lang="fr-FR" dirty="0"/>
              <a:t>LU change </a:t>
            </a:r>
            <a:r>
              <a:rPr lang="fr-FR" dirty="0" err="1"/>
              <a:t>ground</a:t>
            </a:r>
            <a:r>
              <a:rPr lang="fr-FR" dirty="0"/>
              <a:t> </a:t>
            </a:r>
            <a:r>
              <a:rPr lang="fr-FR" dirty="0" err="1"/>
              <a:t>truth</a:t>
            </a:r>
            <a:r>
              <a:rPr lang="fr-FR" dirty="0"/>
              <a:t> of Essonne </a:t>
            </a:r>
            <a:r>
              <a:rPr lang="fr-FR" dirty="0" err="1"/>
              <a:t>between</a:t>
            </a:r>
            <a:r>
              <a:rPr lang="fr-FR" dirty="0"/>
              <a:t> 2018 and 2021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54305A-12D4-4866-BD5D-69E76E3ED5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E7BA8-27FF-4C61-BD70-CB742AD97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F0FE4E-BEC2-4D16-AEAA-995DC2C38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68</a:t>
            </a:fld>
            <a:endParaRPr lang="fr-FR" dirty="0"/>
          </a:p>
        </p:txBody>
      </p:sp>
      <p:pic>
        <p:nvPicPr>
          <p:cNvPr id="18" name="Espace réservé du contenu 7">
            <a:extLst>
              <a:ext uri="{FF2B5EF4-FFF2-40B4-BE49-F238E27FC236}">
                <a16:creationId xmlns:a16="http://schemas.microsoft.com/office/drawing/2014/main" id="{8719F921-76C0-461C-866D-1CD6BC10B0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12542" y="1170647"/>
            <a:ext cx="2719151" cy="1448728"/>
          </a:xfr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C63D742-7246-4467-8072-8E9C77632A73}"/>
              </a:ext>
            </a:extLst>
          </p:cNvPr>
          <p:cNvSpPr/>
          <p:nvPr/>
        </p:nvSpPr>
        <p:spPr>
          <a:xfrm>
            <a:off x="10399504" y="1912652"/>
            <a:ext cx="751097" cy="4573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E40F986-2F36-45DE-BD31-88BA05D3D9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433"/>
          <a:stretch/>
        </p:blipFill>
        <p:spPr>
          <a:xfrm>
            <a:off x="101829" y="1367661"/>
            <a:ext cx="3479571" cy="5099435"/>
          </a:xfrm>
          <a:prstGeom prst="rect">
            <a:avLst/>
          </a:prstGeom>
        </p:spPr>
      </p:pic>
      <p:graphicFrame>
        <p:nvGraphicFramePr>
          <p:cNvPr id="9" name="Tableau 18">
            <a:extLst>
              <a:ext uri="{FF2B5EF4-FFF2-40B4-BE49-F238E27FC236}">
                <a16:creationId xmlns:a16="http://schemas.microsoft.com/office/drawing/2014/main" id="{04411E3A-CA6A-4B89-842C-223EE92737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482289"/>
              </p:ext>
            </p:extLst>
          </p:nvPr>
        </p:nvGraphicFramePr>
        <p:xfrm>
          <a:off x="3844926" y="3126106"/>
          <a:ext cx="8127999" cy="1112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1140446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54607013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1227469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err="1"/>
                        <a:t>Polygons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Changed</a:t>
                      </a:r>
                      <a:r>
                        <a:rPr lang="fr-FR" dirty="0"/>
                        <a:t> LU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Did</a:t>
                      </a:r>
                      <a:r>
                        <a:rPr lang="fr-FR" dirty="0"/>
                        <a:t> not </a:t>
                      </a:r>
                      <a:r>
                        <a:rPr lang="fr-FR" dirty="0" err="1"/>
                        <a:t>changed</a:t>
                      </a:r>
                      <a:r>
                        <a:rPr lang="fr-FR" dirty="0"/>
                        <a:t> 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816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/>
                        <a:t>Number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3,926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197,163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2920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Percentage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98%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6883965"/>
                  </a:ext>
                </a:extLst>
              </a:tr>
            </a:tbl>
          </a:graphicData>
        </a:graphic>
      </p:graphicFrame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7A733BD-02BB-42FA-BF62-110978374FE4}"/>
              </a:ext>
            </a:extLst>
          </p:cNvPr>
          <p:cNvCxnSpPr/>
          <p:nvPr/>
        </p:nvCxnSpPr>
        <p:spPr>
          <a:xfrm flipH="1">
            <a:off x="6434983" y="4307080"/>
            <a:ext cx="290557" cy="6922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CD7700C2-F08E-4D68-ACE7-54957049CCF8}"/>
              </a:ext>
            </a:extLst>
          </p:cNvPr>
          <p:cNvSpPr txBox="1"/>
          <p:nvPr/>
        </p:nvSpPr>
        <p:spPr>
          <a:xfrm>
            <a:off x="5400942" y="5029352"/>
            <a:ext cx="188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81% change LC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97AC9DF-02C5-4706-848B-6960A895FAC4}"/>
              </a:ext>
            </a:extLst>
          </p:cNvPr>
          <p:cNvSpPr txBox="1"/>
          <p:nvPr/>
        </p:nvSpPr>
        <p:spPr>
          <a:xfrm>
            <a:off x="7009639" y="5029352"/>
            <a:ext cx="2339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19% </a:t>
            </a:r>
            <a:r>
              <a:rPr lang="fr-FR" dirty="0" err="1"/>
              <a:t>did</a:t>
            </a:r>
            <a:r>
              <a:rPr lang="fr-FR" dirty="0"/>
              <a:t> not change LC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F37D54A1-3A46-49A6-8B8A-F741E526D558}"/>
              </a:ext>
            </a:extLst>
          </p:cNvPr>
          <p:cNvCxnSpPr>
            <a:cxnSpLocks/>
          </p:cNvCxnSpPr>
          <p:nvPr/>
        </p:nvCxnSpPr>
        <p:spPr>
          <a:xfrm>
            <a:off x="6947731" y="4307080"/>
            <a:ext cx="333286" cy="6922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928F89FA-ECBA-4F2D-8941-74E7E8A5A8E8}"/>
              </a:ext>
            </a:extLst>
          </p:cNvPr>
          <p:cNvSpPr txBox="1"/>
          <p:nvPr/>
        </p:nvSpPr>
        <p:spPr>
          <a:xfrm>
            <a:off x="5400942" y="5417431"/>
            <a:ext cx="3777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54% of LC changes are not LU changes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CD5B0FA-3505-416F-A13F-F0F7AD78D06A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2405AC7-FAA8-4F27-84DA-D494EB4E8869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4FAD930-A751-4818-9A26-762E13105CFE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1EBBB70-6138-4E6B-98E9-3F0DA4F2B2B6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5ABE52A-EDE0-4EBA-BD9D-E57E96EEC5E8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change </a:t>
            </a:r>
            <a:r>
              <a:rPr lang="fr-FR" b="1" dirty="0" err="1">
                <a:solidFill>
                  <a:schemeClr val="bg1"/>
                </a:solidFill>
              </a:rPr>
              <a:t>detection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F77B571-67A8-4E4D-B098-D125080BEBB2}"/>
              </a:ext>
            </a:extLst>
          </p:cNvPr>
          <p:cNvSpPr txBox="1"/>
          <p:nvPr/>
        </p:nvSpPr>
        <p:spPr>
          <a:xfrm>
            <a:off x="1660037" y="5893665"/>
            <a:ext cx="10575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In </a:t>
            </a:r>
            <a:r>
              <a:rPr lang="fr-FR" dirty="0" err="1"/>
              <a:t>terms</a:t>
            </a:r>
            <a:r>
              <a:rPr lang="fr-FR" dirty="0"/>
              <a:t> of surface area, a </a:t>
            </a:r>
            <a:r>
              <a:rPr lang="fr-FR" dirty="0" err="1"/>
              <a:t>larger</a:t>
            </a:r>
            <a:r>
              <a:rPr lang="fr-FR" dirty="0"/>
              <a:t> proportion (22%) of the </a:t>
            </a:r>
            <a:r>
              <a:rPr lang="fr-FR" dirty="0" err="1"/>
              <a:t>study</a:t>
            </a:r>
            <a:r>
              <a:rPr lang="fr-FR" dirty="0"/>
              <a:t> area has </a:t>
            </a:r>
            <a:r>
              <a:rPr lang="fr-FR" dirty="0" err="1"/>
              <a:t>changed</a:t>
            </a:r>
            <a:r>
              <a:rPr lang="fr-FR" dirty="0"/>
              <a:t> LU</a:t>
            </a:r>
            <a:br>
              <a:rPr lang="fr-FR" dirty="0"/>
            </a:br>
            <a:r>
              <a:rPr lang="fr-FR" dirty="0"/>
              <a:t>↑ large </a:t>
            </a:r>
            <a:r>
              <a:rPr lang="fr-FR" dirty="0" err="1"/>
              <a:t>polygons</a:t>
            </a:r>
            <a:r>
              <a:rPr lang="fr-FR" dirty="0"/>
              <a:t> of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only</a:t>
            </a:r>
            <a:r>
              <a:rPr lang="fr-FR" dirty="0"/>
              <a:t> a </a:t>
            </a:r>
            <a:r>
              <a:rPr lang="fr-FR" dirty="0" err="1"/>
              <a:t>small</a:t>
            </a:r>
            <a:r>
              <a:rPr lang="fr-FR" dirty="0"/>
              <a:t> part </a:t>
            </a:r>
            <a:r>
              <a:rPr lang="fr-FR" dirty="0" err="1"/>
              <a:t>changed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133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423AC7-1D7E-4618-B130-CEE7085AB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Example of LU change dilution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BD79A37D-A5B0-47C0-AB34-58449DDA06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132" y="1209055"/>
            <a:ext cx="5414933" cy="5258040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2E7B407-3F32-4A2A-B0DC-3B2977E94B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A9330E-07A2-4B7A-B11D-92B92ACC18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3646CF-3E81-46EF-AC3C-057C27A8A3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69</a:t>
            </a:fld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F20816-9001-4715-AB62-741EED6A8D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956" y="1209054"/>
            <a:ext cx="5414934" cy="525804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9AA0B3B-7203-48EE-8D51-422CD5BDEF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772" y="2101504"/>
            <a:ext cx="4298099" cy="41735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D2DCA4E-288A-425F-8BB1-24F1E96E9D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5444" y="2101504"/>
            <a:ext cx="4298100" cy="41735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834B21-66D7-4582-9929-847375F99359}"/>
              </a:ext>
            </a:extLst>
          </p:cNvPr>
          <p:cNvSpPr/>
          <p:nvPr/>
        </p:nvSpPr>
        <p:spPr>
          <a:xfrm>
            <a:off x="2891367" y="1363133"/>
            <a:ext cx="503766" cy="48991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41D82EA-EFBA-4E82-9B3D-3EC26B7DBA66}"/>
              </a:ext>
            </a:extLst>
          </p:cNvPr>
          <p:cNvSpPr/>
          <p:nvPr/>
        </p:nvSpPr>
        <p:spPr>
          <a:xfrm>
            <a:off x="8705149" y="1363132"/>
            <a:ext cx="503766" cy="48991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 : haut 18">
            <a:extLst>
              <a:ext uri="{FF2B5EF4-FFF2-40B4-BE49-F238E27FC236}">
                <a16:creationId xmlns:a16="http://schemas.microsoft.com/office/drawing/2014/main" id="{ADDAB83A-9EC3-4DB6-8CD1-1CE785F4FF2B}"/>
              </a:ext>
            </a:extLst>
          </p:cNvPr>
          <p:cNvSpPr/>
          <p:nvPr/>
        </p:nvSpPr>
        <p:spPr>
          <a:xfrm flipV="1">
            <a:off x="2952750" y="1826528"/>
            <a:ext cx="393700" cy="333375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 : haut 19">
            <a:extLst>
              <a:ext uri="{FF2B5EF4-FFF2-40B4-BE49-F238E27FC236}">
                <a16:creationId xmlns:a16="http://schemas.microsoft.com/office/drawing/2014/main" id="{D75E42BA-0F00-445A-85EF-308EBA9D6972}"/>
              </a:ext>
            </a:extLst>
          </p:cNvPr>
          <p:cNvSpPr/>
          <p:nvPr/>
        </p:nvSpPr>
        <p:spPr>
          <a:xfrm flipV="1">
            <a:off x="8760182" y="1826529"/>
            <a:ext cx="393700" cy="333375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F53EB2D-6FBC-4D0A-B26B-16DE819BE085}"/>
              </a:ext>
            </a:extLst>
          </p:cNvPr>
          <p:cNvSpPr txBox="1"/>
          <p:nvPr/>
        </p:nvSpPr>
        <p:spPr>
          <a:xfrm>
            <a:off x="7513163" y="5217145"/>
            <a:ext cx="1640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n>
                  <a:solidFill>
                    <a:schemeClr val="bg1"/>
                  </a:solidFill>
                </a:ln>
              </a:rPr>
              <a:t>Agriculture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0954230-DA66-49C6-BFD8-03E235F09DDD}"/>
              </a:ext>
            </a:extLst>
          </p:cNvPr>
          <p:cNvSpPr txBox="1"/>
          <p:nvPr/>
        </p:nvSpPr>
        <p:spPr>
          <a:xfrm>
            <a:off x="9221215" y="5017089"/>
            <a:ext cx="2793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ln>
                  <a:solidFill>
                    <a:schemeClr val="bg1"/>
                  </a:solidFill>
                </a:ln>
              </a:rPr>
              <a:t>Tertiary</a:t>
            </a:r>
            <a:r>
              <a:rPr lang="fr-FR" sz="2400" b="1" dirty="0">
                <a:ln>
                  <a:solidFill>
                    <a:schemeClr val="bg1"/>
                  </a:solidFill>
                </a:ln>
              </a:rPr>
              <a:t> production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EC0B992-FB47-47B9-957D-4C0C3436CB6E}"/>
              </a:ext>
            </a:extLst>
          </p:cNvPr>
          <p:cNvSpPr txBox="1"/>
          <p:nvPr/>
        </p:nvSpPr>
        <p:spPr>
          <a:xfrm>
            <a:off x="2169582" y="5247922"/>
            <a:ext cx="1770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n>
                  <a:solidFill>
                    <a:schemeClr val="bg1"/>
                  </a:solidFill>
                </a:ln>
              </a:rPr>
              <a:t>Agriculture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BFC21B1-D5BB-4076-A72F-F132C5DFD64F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F839C3C-4D1B-4BF6-89C6-3EAA14B9B4D5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C713D50-1E4B-400C-A1E8-4FC4D868575D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E09F8F4-3E12-4C4A-9A61-0EF7C9D71B2E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DB6BDA6-ABC0-46DA-9E0D-0CE022C7E2AE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change </a:t>
            </a:r>
            <a:r>
              <a:rPr lang="fr-FR" b="1" dirty="0" err="1">
                <a:solidFill>
                  <a:schemeClr val="bg1"/>
                </a:solidFill>
              </a:rPr>
              <a:t>detection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11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19" grpId="0" animBg="1"/>
      <p:bldP spid="20" grpId="0" animBg="1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021BCC-6913-423E-8BDF-0B1AE3793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Examples</a:t>
            </a:r>
            <a:r>
              <a:rPr lang="fr-FR" dirty="0"/>
              <a:t> of LULC </a:t>
            </a:r>
            <a:r>
              <a:rPr lang="fr-FR" dirty="0" err="1"/>
              <a:t>products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371820-5007-424B-B16E-686E2FF6918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3926F1-58D2-422C-AF43-DCE03DDE9A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D6FD3A-1837-4D63-8190-6A5293AD8F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96D7AB4D-BC8C-40E6-AEDE-5C181971E261}"/>
              </a:ext>
            </a:extLst>
          </p:cNvPr>
          <p:cNvSpPr/>
          <p:nvPr/>
        </p:nvSpPr>
        <p:spPr>
          <a:xfrm>
            <a:off x="465424" y="3051504"/>
            <a:ext cx="11616509" cy="1964268"/>
          </a:xfrm>
          <a:prstGeom prst="rightArrow">
            <a:avLst>
              <a:gd name="adj1" fmla="val 67273"/>
              <a:gd name="adj2" fmla="val 3457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3832CAC0-D6C9-4593-AD7E-0D66DC47635C}"/>
              </a:ext>
            </a:extLst>
          </p:cNvPr>
          <p:cNvGrpSpPr/>
          <p:nvPr/>
        </p:nvGrpSpPr>
        <p:grpSpPr>
          <a:xfrm>
            <a:off x="527321" y="3380182"/>
            <a:ext cx="1356221" cy="1278149"/>
            <a:chOff x="527321" y="3495211"/>
            <a:chExt cx="1356221" cy="1278149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8CD91635-AAD9-4AB6-A71B-5E5B73D52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321" y="3495211"/>
              <a:ext cx="1356221" cy="127814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E0FEE2D-F310-4C7F-8131-218681D215DF}"/>
                </a:ext>
              </a:extLst>
            </p:cNvPr>
            <p:cNvSpPr txBox="1"/>
            <p:nvPr/>
          </p:nvSpPr>
          <p:spPr>
            <a:xfrm>
              <a:off x="868102" y="3963830"/>
              <a:ext cx="706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/>
                <a:t>1990</a:t>
              </a:r>
              <a:endParaRPr lang="fr-FR" b="1" dirty="0"/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4163B556-9D31-42B5-BBE1-3CFC249499DC}"/>
              </a:ext>
            </a:extLst>
          </p:cNvPr>
          <p:cNvSpPr txBox="1"/>
          <p:nvPr/>
        </p:nvSpPr>
        <p:spPr>
          <a:xfrm>
            <a:off x="8249054" y="1467127"/>
            <a:ext cx="29300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Global </a:t>
            </a:r>
            <a:r>
              <a:rPr lang="fr-FR" b="1" dirty="0" err="1"/>
              <a:t>dynamic</a:t>
            </a:r>
            <a:br>
              <a:rPr lang="fr-FR" b="1" dirty="0"/>
            </a:br>
            <a:r>
              <a:rPr lang="fr-FR" b="1" dirty="0"/>
              <a:t>Land Cover</a:t>
            </a:r>
            <a:br>
              <a:rPr lang="fr-FR" b="1" dirty="0"/>
            </a:br>
            <a:r>
              <a:rPr lang="fr-FR" dirty="0"/>
              <a:t>11 LC classes</a:t>
            </a:r>
            <a:br>
              <a:rPr lang="fr-FR" dirty="0"/>
            </a:br>
            <a:r>
              <a:rPr lang="fr-FR" dirty="0" err="1"/>
              <a:t>Resolution</a:t>
            </a:r>
            <a:r>
              <a:rPr lang="fr-FR" dirty="0"/>
              <a:t>: 10m</a:t>
            </a:r>
            <a:br>
              <a:rPr lang="fr-FR" dirty="0"/>
            </a:br>
            <a:r>
              <a:rPr lang="fr-FR" dirty="0" err="1"/>
              <a:t>Automatic</a:t>
            </a:r>
            <a:endParaRPr lang="fr-FR" dirty="0"/>
          </a:p>
          <a:p>
            <a:r>
              <a:rPr lang="fr-FR" dirty="0" err="1"/>
              <a:t>Every</a:t>
            </a:r>
            <a:r>
              <a:rPr lang="fr-FR" dirty="0"/>
              <a:t> </a:t>
            </a:r>
            <a:r>
              <a:rPr lang="fr-FR" dirty="0" err="1"/>
              <a:t>year</a:t>
            </a:r>
            <a:endParaRPr lang="fr-FR" dirty="0"/>
          </a:p>
          <a:p>
            <a:endParaRPr lang="fr-FR" dirty="0"/>
          </a:p>
          <a:p>
            <a:br>
              <a:rPr lang="fr-FR" dirty="0"/>
            </a:br>
            <a:endParaRPr lang="fr-FR" dirty="0"/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F665AD97-AF71-4CED-8043-B7E4A2DC97D5}"/>
              </a:ext>
            </a:extLst>
          </p:cNvPr>
          <p:cNvGrpSpPr/>
          <p:nvPr/>
        </p:nvGrpSpPr>
        <p:grpSpPr>
          <a:xfrm>
            <a:off x="2298467" y="3440205"/>
            <a:ext cx="1389276" cy="1230199"/>
            <a:chOff x="2789798" y="3555234"/>
            <a:chExt cx="1389276" cy="1230199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BB608D02-5F0C-4D58-BB7D-5EBFA0C76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9798" y="3555234"/>
              <a:ext cx="1389276" cy="123019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2E5A5A28-164E-4104-8483-D9F2B5DD2347}"/>
                </a:ext>
              </a:extLst>
            </p:cNvPr>
            <p:cNvSpPr txBox="1"/>
            <p:nvPr/>
          </p:nvSpPr>
          <p:spPr>
            <a:xfrm>
              <a:off x="3115620" y="3963830"/>
              <a:ext cx="7271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/>
                <a:t>2006</a:t>
              </a:r>
              <a:endParaRPr lang="fr-FR" b="1" dirty="0"/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3974558C-61EC-4C92-9D0C-9E870DF28883}"/>
              </a:ext>
            </a:extLst>
          </p:cNvPr>
          <p:cNvGrpSpPr/>
          <p:nvPr/>
        </p:nvGrpSpPr>
        <p:grpSpPr>
          <a:xfrm>
            <a:off x="6520442" y="3478146"/>
            <a:ext cx="1388077" cy="1201782"/>
            <a:chOff x="5013535" y="3593175"/>
            <a:chExt cx="1388077" cy="1201782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F6BBC4AE-6241-42FF-A8E5-D62625851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3535" y="3593175"/>
              <a:ext cx="1388077" cy="120178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9A4610EE-B340-4764-99CC-7E8A98CFB274}"/>
                </a:ext>
              </a:extLst>
            </p:cNvPr>
            <p:cNvSpPr txBox="1"/>
            <p:nvPr/>
          </p:nvSpPr>
          <p:spPr>
            <a:xfrm>
              <a:off x="5383612" y="3963830"/>
              <a:ext cx="7085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/>
                <a:t>2018</a:t>
              </a:r>
              <a:endParaRPr lang="fr-FR" b="1" dirty="0"/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EB43E13A-861A-4070-AE71-535F33429677}"/>
              </a:ext>
            </a:extLst>
          </p:cNvPr>
          <p:cNvGrpSpPr/>
          <p:nvPr/>
        </p:nvGrpSpPr>
        <p:grpSpPr>
          <a:xfrm>
            <a:off x="8323444" y="3488501"/>
            <a:ext cx="1299580" cy="1195322"/>
            <a:chOff x="7341967" y="3603530"/>
            <a:chExt cx="1299580" cy="1195322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B2A7251B-53EB-48EB-BA5E-CD2AD9E443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449" t="-2812" b="-4691"/>
            <a:stretch/>
          </p:blipFill>
          <p:spPr>
            <a:xfrm>
              <a:off x="7341967" y="3603530"/>
              <a:ext cx="1299580" cy="119532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68D51B62-2F71-4426-8E84-95AC13ECACD2}"/>
                </a:ext>
              </a:extLst>
            </p:cNvPr>
            <p:cNvSpPr txBox="1"/>
            <p:nvPr/>
          </p:nvSpPr>
          <p:spPr>
            <a:xfrm>
              <a:off x="7632967" y="3963830"/>
              <a:ext cx="7154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/>
                <a:t>2020</a:t>
              </a:r>
              <a:endParaRPr lang="fr-FR" b="1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69D1277-4AF8-440A-9DB5-EBF1AD514D28}"/>
              </a:ext>
            </a:extLst>
          </p:cNvPr>
          <p:cNvGrpSpPr/>
          <p:nvPr/>
        </p:nvGrpSpPr>
        <p:grpSpPr>
          <a:xfrm>
            <a:off x="4102668" y="3388635"/>
            <a:ext cx="2002849" cy="1336245"/>
            <a:chOff x="9397930" y="3505167"/>
            <a:chExt cx="2002849" cy="1336245"/>
          </a:xfrm>
        </p:grpSpPr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84F09122-04ED-47D1-99CD-47BB0BFA1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97930" y="3519375"/>
              <a:ext cx="1275126" cy="128990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5BB1574A-370D-4723-A697-6001FC786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63150" y="3505167"/>
              <a:ext cx="1437629" cy="133624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76248C02-086C-4AA6-9B6A-F9EE615DE42B}"/>
                </a:ext>
              </a:extLst>
            </p:cNvPr>
            <p:cNvSpPr txBox="1"/>
            <p:nvPr/>
          </p:nvSpPr>
          <p:spPr>
            <a:xfrm>
              <a:off x="9889224" y="3963830"/>
              <a:ext cx="9338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/>
                <a:t>2013</a:t>
              </a:r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C28D9984-19A5-4EE8-B212-029CDBD33306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EA62F67-1585-4FC1-BFCD-3A768650A820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State of the art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005AD6B-426A-4A2A-A078-2E46D686B4EC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0E29C2E-419F-4B7F-86F7-A59790E7728F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3457651-2BF7-4E8B-BFC8-E48FE7A32716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4F32AB1-8FE7-4998-9280-93450ED5784C}"/>
              </a:ext>
            </a:extLst>
          </p:cNvPr>
          <p:cNvSpPr txBox="1"/>
          <p:nvPr/>
        </p:nvSpPr>
        <p:spPr>
          <a:xfrm rot="16200000">
            <a:off x="-341820" y="2277533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EU/Global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192D50C4-1BCB-4EFE-A144-DE036BEBBC55}"/>
              </a:ext>
            </a:extLst>
          </p:cNvPr>
          <p:cNvSpPr txBox="1"/>
          <p:nvPr/>
        </p:nvSpPr>
        <p:spPr>
          <a:xfrm rot="16200000">
            <a:off x="-173701" y="5422128"/>
            <a:ext cx="81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France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C3503580-A74C-4693-B5FB-C33366C2C31A}"/>
              </a:ext>
            </a:extLst>
          </p:cNvPr>
          <p:cNvGrpSpPr/>
          <p:nvPr/>
        </p:nvGrpSpPr>
        <p:grpSpPr>
          <a:xfrm>
            <a:off x="369466" y="1737798"/>
            <a:ext cx="2575421" cy="1754326"/>
            <a:chOff x="369466" y="1737798"/>
            <a:chExt cx="2575421" cy="1754326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9BC00493-D1CD-4778-B104-6B94E69CC019}"/>
                </a:ext>
              </a:extLst>
            </p:cNvPr>
            <p:cNvSpPr txBox="1"/>
            <p:nvPr/>
          </p:nvSpPr>
          <p:spPr>
            <a:xfrm>
              <a:off x="369466" y="1737798"/>
              <a:ext cx="257542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CORINE Land Cover</a:t>
              </a:r>
            </a:p>
            <a:p>
              <a:r>
                <a:rPr lang="fr-FR" dirty="0"/>
                <a:t>44 LULC classes</a:t>
              </a:r>
            </a:p>
            <a:p>
              <a:r>
                <a:rPr lang="fr-FR" dirty="0"/>
                <a:t>MMU: 25 ha</a:t>
              </a:r>
            </a:p>
            <a:p>
              <a:r>
                <a:rPr lang="fr-FR" dirty="0" err="1"/>
                <a:t>Semi-automatic</a:t>
              </a:r>
              <a:endParaRPr lang="fr-FR" dirty="0"/>
            </a:p>
            <a:p>
              <a:r>
                <a:rPr lang="fr-FR" dirty="0" err="1"/>
                <a:t>Every</a:t>
              </a:r>
              <a:r>
                <a:rPr lang="fr-FR" dirty="0"/>
                <a:t> 6 </a:t>
              </a:r>
              <a:r>
                <a:rPr lang="fr-FR" dirty="0" err="1"/>
                <a:t>years</a:t>
              </a:r>
              <a:endParaRPr lang="fr-FR" dirty="0"/>
            </a:p>
            <a:p>
              <a:endParaRPr lang="fr-FR" dirty="0"/>
            </a:p>
          </p:txBody>
        </p:sp>
        <p:pic>
          <p:nvPicPr>
            <p:cNvPr id="13" name="Graphique 12">
              <a:extLst>
                <a:ext uri="{FF2B5EF4-FFF2-40B4-BE49-F238E27FC236}">
                  <a16:creationId xmlns:a16="http://schemas.microsoft.com/office/drawing/2014/main" id="{4F68E104-CD02-4DB9-AF78-317BE60D0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996743" y="2079745"/>
              <a:ext cx="329132" cy="219421"/>
            </a:xfrm>
            <a:prstGeom prst="rect">
              <a:avLst/>
            </a:prstGeom>
          </p:spPr>
        </p:pic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61F02F64-EE52-4153-98D6-5EEA08B05E74}"/>
              </a:ext>
            </a:extLst>
          </p:cNvPr>
          <p:cNvGrpSpPr/>
          <p:nvPr/>
        </p:nvGrpSpPr>
        <p:grpSpPr>
          <a:xfrm>
            <a:off x="2402462" y="1737798"/>
            <a:ext cx="3581166" cy="2031325"/>
            <a:chOff x="2877205" y="1737798"/>
            <a:chExt cx="3581166" cy="2031325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EEC14AF-A9BB-4819-8081-C7CA985D6389}"/>
                </a:ext>
              </a:extLst>
            </p:cNvPr>
            <p:cNvSpPr txBox="1"/>
            <p:nvPr/>
          </p:nvSpPr>
          <p:spPr>
            <a:xfrm>
              <a:off x="2877205" y="1737798"/>
              <a:ext cx="358116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Urban Atlas</a:t>
              </a:r>
              <a:br>
                <a:rPr lang="fr-FR" b="1" dirty="0"/>
              </a:br>
              <a:r>
                <a:rPr lang="fr-FR" dirty="0"/>
                <a:t>27 LULC classes</a:t>
              </a:r>
              <a:br>
                <a:rPr lang="fr-FR" dirty="0"/>
              </a:br>
              <a:r>
                <a:rPr lang="fr-FR" dirty="0"/>
                <a:t>MMU: 0.25 ha to 1 ha</a:t>
              </a:r>
            </a:p>
            <a:p>
              <a:r>
                <a:rPr lang="fr-FR" dirty="0" err="1"/>
                <a:t>Semi-automatic</a:t>
              </a:r>
              <a:endParaRPr lang="fr-FR" dirty="0"/>
            </a:p>
            <a:p>
              <a:r>
                <a:rPr lang="fr-FR" dirty="0" err="1"/>
                <a:t>Every</a:t>
              </a:r>
              <a:r>
                <a:rPr lang="fr-FR" dirty="0"/>
                <a:t> 6 </a:t>
              </a:r>
              <a:r>
                <a:rPr lang="fr-FR" dirty="0" err="1"/>
                <a:t>years</a:t>
              </a:r>
              <a:endParaRPr lang="fr-FR" dirty="0"/>
            </a:p>
            <a:p>
              <a:br>
                <a:rPr lang="fr-FR" dirty="0"/>
              </a:br>
              <a:endParaRPr lang="fr-FR" dirty="0"/>
            </a:p>
          </p:txBody>
        </p:sp>
        <p:pic>
          <p:nvPicPr>
            <p:cNvPr id="36" name="Graphique 35">
              <a:extLst>
                <a:ext uri="{FF2B5EF4-FFF2-40B4-BE49-F238E27FC236}">
                  <a16:creationId xmlns:a16="http://schemas.microsoft.com/office/drawing/2014/main" id="{C0469763-45CE-4FF8-8452-EEABACED6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187791" y="1805468"/>
              <a:ext cx="329132" cy="219421"/>
            </a:xfrm>
            <a:prstGeom prst="rect">
              <a:avLst/>
            </a:prstGeom>
          </p:spPr>
        </p:pic>
      </p:grpSp>
      <p:pic>
        <p:nvPicPr>
          <p:cNvPr id="41" name="Image 40">
            <a:extLst>
              <a:ext uri="{FF2B5EF4-FFF2-40B4-BE49-F238E27FC236}">
                <a16:creationId xmlns:a16="http://schemas.microsoft.com/office/drawing/2014/main" id="{2AC5A8EC-813C-49E7-A353-0EF2B87AE11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080" y="1769228"/>
            <a:ext cx="329132" cy="329132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773E3DC6-5F0C-4158-B292-712E95212A1F}"/>
              </a:ext>
            </a:extLst>
          </p:cNvPr>
          <p:cNvGrpSpPr/>
          <p:nvPr/>
        </p:nvGrpSpPr>
        <p:grpSpPr>
          <a:xfrm>
            <a:off x="10037947" y="3478793"/>
            <a:ext cx="1270217" cy="1205030"/>
            <a:chOff x="12081933" y="3593822"/>
            <a:chExt cx="1270217" cy="120503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3316D03F-DEA9-4DCB-B2D8-FF47B7C13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81933" y="3593822"/>
              <a:ext cx="1270217" cy="120503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06097BC6-DD19-4BA2-894B-A3A8DE5EF0FC}"/>
                </a:ext>
              </a:extLst>
            </p:cNvPr>
            <p:cNvSpPr txBox="1"/>
            <p:nvPr/>
          </p:nvSpPr>
          <p:spPr>
            <a:xfrm>
              <a:off x="12372933" y="3963830"/>
              <a:ext cx="7154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/>
                <a:t>2020</a:t>
              </a:r>
              <a:endParaRPr lang="fr-FR" b="1" dirty="0"/>
            </a:p>
          </p:txBody>
        </p: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CA75D33F-336B-4EC1-9C72-E6E59B1C687D}"/>
              </a:ext>
            </a:extLst>
          </p:cNvPr>
          <p:cNvGrpSpPr/>
          <p:nvPr/>
        </p:nvGrpSpPr>
        <p:grpSpPr>
          <a:xfrm>
            <a:off x="4100931" y="4815359"/>
            <a:ext cx="2930022" cy="2308324"/>
            <a:chOff x="4100931" y="4815359"/>
            <a:chExt cx="2930022" cy="2308324"/>
          </a:xfrm>
        </p:grpSpPr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E009DE49-7967-41E5-B843-F32CD7B42F6A}"/>
                </a:ext>
              </a:extLst>
            </p:cNvPr>
            <p:cNvSpPr txBox="1"/>
            <p:nvPr/>
          </p:nvSpPr>
          <p:spPr>
            <a:xfrm>
              <a:off x="4100931" y="4815359"/>
              <a:ext cx="293002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OCS GE </a:t>
              </a:r>
              <a:r>
                <a:rPr lang="fr-FR" dirty="0"/>
                <a:t>(IGN)</a:t>
              </a:r>
              <a:br>
                <a:rPr lang="fr-FR" b="1" dirty="0"/>
              </a:br>
              <a:r>
                <a:rPr lang="fr-FR" dirty="0"/>
                <a:t>14 LC x 20 LU classes</a:t>
              </a:r>
              <a:br>
                <a:rPr lang="fr-FR" dirty="0"/>
              </a:br>
              <a:r>
                <a:rPr lang="fr-FR" dirty="0"/>
                <a:t>MMU: 0.05 ha to 0.25 ha</a:t>
              </a:r>
            </a:p>
            <a:p>
              <a:r>
                <a:rPr lang="fr-FR" dirty="0" err="1"/>
                <a:t>Semi-automatic</a:t>
              </a:r>
              <a:br>
                <a:rPr lang="fr-FR" dirty="0"/>
              </a:br>
              <a:r>
                <a:rPr lang="fr-FR" dirty="0"/>
                <a:t> </a:t>
              </a:r>
            </a:p>
            <a:p>
              <a:r>
                <a:rPr lang="fr-FR" dirty="0" err="1"/>
                <a:t>Every</a:t>
              </a:r>
              <a:r>
                <a:rPr lang="fr-FR" dirty="0"/>
                <a:t> 3 </a:t>
              </a:r>
              <a:r>
                <a:rPr lang="fr-FR" dirty="0" err="1"/>
                <a:t>years</a:t>
              </a:r>
              <a:endParaRPr lang="fr-FR" dirty="0"/>
            </a:p>
            <a:p>
              <a:br>
                <a:rPr lang="fr-FR" dirty="0"/>
              </a:br>
              <a:endParaRPr lang="fr-FR" dirty="0"/>
            </a:p>
          </p:txBody>
        </p:sp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05702392-676D-466E-94C4-96B431A85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0696" y="4886391"/>
              <a:ext cx="329132" cy="219860"/>
            </a:xfrm>
            <a:prstGeom prst="rect">
              <a:avLst/>
            </a:prstGeom>
          </p:spPr>
        </p:pic>
      </p:grpSp>
      <p:sp>
        <p:nvSpPr>
          <p:cNvPr id="55" name="ZoneTexte 54">
            <a:extLst>
              <a:ext uri="{FF2B5EF4-FFF2-40B4-BE49-F238E27FC236}">
                <a16:creationId xmlns:a16="http://schemas.microsoft.com/office/drawing/2014/main" id="{1049A105-238A-4D88-ADE7-D7FBC80238C0}"/>
              </a:ext>
            </a:extLst>
          </p:cNvPr>
          <p:cNvSpPr txBox="1"/>
          <p:nvPr/>
        </p:nvSpPr>
        <p:spPr>
          <a:xfrm>
            <a:off x="4108627" y="5906777"/>
            <a:ext cx="1419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→ </a:t>
            </a:r>
            <a:r>
              <a:rPr lang="fr-FR" dirty="0" err="1"/>
              <a:t>Automatic</a:t>
            </a:r>
            <a:endParaRPr lang="fr-FR" dirty="0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DB5AB26F-FE44-408E-B345-1B23430521C8}"/>
              </a:ext>
            </a:extLst>
          </p:cNvPr>
          <p:cNvSpPr txBox="1"/>
          <p:nvPr/>
        </p:nvSpPr>
        <p:spPr>
          <a:xfrm>
            <a:off x="5386702" y="6197723"/>
            <a:ext cx="596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→ 1</a:t>
            </a:r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CF56952E-E98D-4456-9C0F-28FA653BFA26}"/>
              </a:ext>
            </a:extLst>
          </p:cNvPr>
          <p:cNvGrpSpPr/>
          <p:nvPr/>
        </p:nvGrpSpPr>
        <p:grpSpPr>
          <a:xfrm>
            <a:off x="6521058" y="4804788"/>
            <a:ext cx="2930022" cy="2318895"/>
            <a:chOff x="6521058" y="4804788"/>
            <a:chExt cx="2930022" cy="2318895"/>
          </a:xfrm>
        </p:grpSpPr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1A7268F4-DC4C-4E1E-A64C-6B4FD5956A13}"/>
                </a:ext>
              </a:extLst>
            </p:cNvPr>
            <p:cNvGrpSpPr/>
            <p:nvPr/>
          </p:nvGrpSpPr>
          <p:grpSpPr>
            <a:xfrm>
              <a:off x="6521058" y="4815359"/>
              <a:ext cx="2930022" cy="2308324"/>
              <a:chOff x="6833043" y="4815359"/>
              <a:chExt cx="2930022" cy="2308324"/>
            </a:xfrm>
          </p:grpSpPr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DF36C78-6735-4E3C-9242-A4A154BE23D2}"/>
                  </a:ext>
                </a:extLst>
              </p:cNvPr>
              <p:cNvSpPr txBox="1"/>
              <p:nvPr/>
            </p:nvSpPr>
            <p:spPr>
              <a:xfrm>
                <a:off x="6833043" y="4815359"/>
                <a:ext cx="2930022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err="1">
                    <a:solidFill>
                      <a:srgbClr val="5757FF"/>
                    </a:solidFill>
                  </a:rPr>
                  <a:t>Theia</a:t>
                </a:r>
                <a:r>
                  <a:rPr lang="fr-FR" b="1" dirty="0">
                    <a:solidFill>
                      <a:srgbClr val="5757FF"/>
                    </a:solidFill>
                  </a:rPr>
                  <a:t> OSO</a:t>
                </a:r>
                <a:br>
                  <a:rPr lang="fr-FR" b="1" dirty="0"/>
                </a:br>
                <a:r>
                  <a:rPr lang="fr-FR" dirty="0" err="1"/>
                  <a:t>Inglada</a:t>
                </a:r>
                <a:r>
                  <a:rPr lang="fr-FR" dirty="0"/>
                  <a:t> et al. (</a:t>
                </a:r>
                <a:r>
                  <a:rPr lang="fr-FR" dirty="0">
                    <a:solidFill>
                      <a:srgbClr val="5757FF"/>
                    </a:solidFill>
                  </a:rPr>
                  <a:t>2018</a:t>
                </a:r>
                <a:r>
                  <a:rPr lang="fr-FR" dirty="0"/>
                  <a:t>)</a:t>
                </a:r>
                <a:endParaRPr lang="fr-FR" b="1" dirty="0"/>
              </a:p>
              <a:p>
                <a:r>
                  <a:rPr lang="fr-FR" dirty="0"/>
                  <a:t>24 (</a:t>
                </a:r>
                <a:r>
                  <a:rPr lang="fr-FR" dirty="0" err="1"/>
                  <a:t>mostly</a:t>
                </a:r>
                <a:r>
                  <a:rPr lang="fr-FR" dirty="0"/>
                  <a:t>) LC classes</a:t>
                </a:r>
                <a:br>
                  <a:rPr lang="fr-FR" dirty="0"/>
                </a:br>
                <a:r>
                  <a:rPr lang="fr-FR" dirty="0" err="1"/>
                  <a:t>Resolution</a:t>
                </a:r>
                <a:r>
                  <a:rPr lang="fr-FR" dirty="0"/>
                  <a:t>: 10m raster</a:t>
                </a:r>
              </a:p>
              <a:p>
                <a:r>
                  <a:rPr lang="fr-FR" dirty="0" err="1"/>
                  <a:t>Automatic</a:t>
                </a:r>
                <a:endParaRPr lang="fr-FR" dirty="0"/>
              </a:p>
              <a:p>
                <a:r>
                  <a:rPr lang="fr-FR" dirty="0" err="1"/>
                  <a:t>Every</a:t>
                </a:r>
                <a:r>
                  <a:rPr lang="fr-FR" dirty="0"/>
                  <a:t> </a:t>
                </a:r>
                <a:r>
                  <a:rPr lang="fr-FR" dirty="0" err="1"/>
                  <a:t>year</a:t>
                </a:r>
                <a:endParaRPr lang="fr-FR" dirty="0"/>
              </a:p>
              <a:p>
                <a:br>
                  <a:rPr lang="fr-FR" dirty="0"/>
                </a:br>
                <a:endParaRPr lang="fr-FR" dirty="0"/>
              </a:p>
            </p:txBody>
          </p:sp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D592A7F3-B1FC-40D1-A837-CE98C2F2F8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45922" y="4886391"/>
                <a:ext cx="329132" cy="219860"/>
              </a:xfrm>
              <a:prstGeom prst="rect">
                <a:avLst/>
              </a:prstGeom>
            </p:spPr>
          </p:pic>
        </p:grp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06CD8022-E44A-457C-B1D6-0FCCBC71345F}"/>
                </a:ext>
              </a:extLst>
            </p:cNvPr>
            <p:cNvSpPr txBox="1"/>
            <p:nvPr/>
          </p:nvSpPr>
          <p:spPr>
            <a:xfrm>
              <a:off x="8025033" y="4804788"/>
              <a:ext cx="39568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dirty="0"/>
                <a:t>🧪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4CC113C7-48D5-4AB3-85ED-6965128BC37E}"/>
              </a:ext>
            </a:extLst>
          </p:cNvPr>
          <p:cNvGrpSpPr/>
          <p:nvPr/>
        </p:nvGrpSpPr>
        <p:grpSpPr>
          <a:xfrm>
            <a:off x="9853991" y="1699915"/>
            <a:ext cx="3154099" cy="2059881"/>
            <a:chOff x="9853991" y="1699915"/>
            <a:chExt cx="3154099" cy="2059881"/>
          </a:xfrm>
        </p:grpSpPr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77F2C950-DF8D-4385-97B2-D2EEE4FE5176}"/>
                </a:ext>
              </a:extLst>
            </p:cNvPr>
            <p:cNvGrpSpPr/>
            <p:nvPr/>
          </p:nvGrpSpPr>
          <p:grpSpPr>
            <a:xfrm>
              <a:off x="9853991" y="1728471"/>
              <a:ext cx="3154099" cy="2031325"/>
              <a:chOff x="10246900" y="2070970"/>
              <a:chExt cx="2930022" cy="2031325"/>
            </a:xfrm>
          </p:grpSpPr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69B09113-250F-4227-A220-7AA1350D7862}"/>
                  </a:ext>
                </a:extLst>
              </p:cNvPr>
              <p:cNvSpPr txBox="1"/>
              <p:nvPr/>
            </p:nvSpPr>
            <p:spPr>
              <a:xfrm>
                <a:off x="10246900" y="2070970"/>
                <a:ext cx="2930022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err="1">
                    <a:solidFill>
                      <a:srgbClr val="5757FF"/>
                    </a:solidFill>
                  </a:rPr>
                  <a:t>OSMLanduse</a:t>
                </a:r>
                <a:r>
                  <a:rPr lang="fr-FR" b="1" dirty="0"/>
                  <a:t> </a:t>
                </a:r>
                <a:br>
                  <a:rPr lang="fr-FR" b="1" dirty="0"/>
                </a:br>
                <a:r>
                  <a:rPr lang="fr-FR" dirty="0"/>
                  <a:t>Schultz et al. (</a:t>
                </a:r>
                <a:r>
                  <a:rPr lang="fr-FR" dirty="0">
                    <a:solidFill>
                      <a:srgbClr val="5757FF"/>
                    </a:solidFill>
                  </a:rPr>
                  <a:t>2025</a:t>
                </a:r>
                <a:r>
                  <a:rPr lang="fr-FR" dirty="0"/>
                  <a:t>)</a:t>
                </a:r>
                <a:br>
                  <a:rPr lang="fr-FR" b="1" dirty="0"/>
                </a:br>
                <a:r>
                  <a:rPr lang="fr-FR" dirty="0"/>
                  <a:t>13 LULC classes</a:t>
                </a:r>
                <a:br>
                  <a:rPr lang="fr-FR" dirty="0"/>
                </a:br>
                <a:r>
                  <a:rPr lang="fr-FR" dirty="0" err="1"/>
                  <a:t>Resolution</a:t>
                </a:r>
                <a:r>
                  <a:rPr lang="fr-FR" dirty="0"/>
                  <a:t>: 10m or &lt;1m</a:t>
                </a:r>
                <a:br>
                  <a:rPr lang="fr-FR" dirty="0"/>
                </a:br>
                <a:r>
                  <a:rPr lang="fr-FR" dirty="0" err="1"/>
                  <a:t>Automatic</a:t>
                </a:r>
                <a:endParaRPr lang="fr-FR" dirty="0"/>
              </a:p>
              <a:p>
                <a:br>
                  <a:rPr lang="fr-FR" dirty="0"/>
                </a:br>
                <a:endParaRPr lang="fr-FR" dirty="0"/>
              </a:p>
            </p:txBody>
          </p:sp>
          <p:pic>
            <p:nvPicPr>
              <p:cNvPr id="43" name="Graphique 42">
                <a:extLst>
                  <a:ext uri="{FF2B5EF4-FFF2-40B4-BE49-F238E27FC236}">
                    <a16:creationId xmlns:a16="http://schemas.microsoft.com/office/drawing/2014/main" id="{91CBEA6A-5D58-4EC8-8676-B4E7FAC446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1614923" y="2123034"/>
                <a:ext cx="329132" cy="219421"/>
              </a:xfrm>
              <a:prstGeom prst="rect">
                <a:avLst/>
              </a:prstGeom>
            </p:spPr>
          </p:pic>
        </p:grp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C5448769-A64F-43D6-995D-F6B78D876208}"/>
                </a:ext>
              </a:extLst>
            </p:cNvPr>
            <p:cNvSpPr txBox="1"/>
            <p:nvPr/>
          </p:nvSpPr>
          <p:spPr>
            <a:xfrm>
              <a:off x="11644809" y="1699915"/>
              <a:ext cx="39568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dirty="0"/>
                <a:t>🧪</a:t>
              </a:r>
            </a:p>
          </p:txBody>
        </p:sp>
      </p:grpSp>
      <p:sp>
        <p:nvSpPr>
          <p:cNvPr id="58" name="ZoneTexte 57">
            <a:extLst>
              <a:ext uri="{FF2B5EF4-FFF2-40B4-BE49-F238E27FC236}">
                <a16:creationId xmlns:a16="http://schemas.microsoft.com/office/drawing/2014/main" id="{58F1C5F0-1C35-409F-89E7-B769B86FA79C}"/>
              </a:ext>
            </a:extLst>
          </p:cNvPr>
          <p:cNvSpPr txBox="1"/>
          <p:nvPr/>
        </p:nvSpPr>
        <p:spPr>
          <a:xfrm>
            <a:off x="-50413" y="6271850"/>
            <a:ext cx="41111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🧪: </a:t>
            </a:r>
            <a:r>
              <a:rPr lang="fr-FR" sz="1400" dirty="0" err="1">
                <a:solidFill>
                  <a:srgbClr val="5757FF"/>
                </a:solidFill>
              </a:rPr>
              <a:t>Research</a:t>
            </a:r>
            <a:r>
              <a:rPr lang="fr-FR" sz="1400" dirty="0">
                <a:solidFill>
                  <a:srgbClr val="5757FF"/>
                </a:solidFill>
              </a:rPr>
              <a:t> </a:t>
            </a:r>
            <a:r>
              <a:rPr lang="fr-FR" sz="1400" dirty="0" err="1">
                <a:solidFill>
                  <a:srgbClr val="5757FF"/>
                </a:solidFill>
              </a:rPr>
              <a:t>product</a:t>
            </a:r>
            <a:endParaRPr lang="fr-FR" sz="1400" dirty="0">
              <a:solidFill>
                <a:srgbClr val="5757FF"/>
              </a:solidFill>
            </a:endParaRPr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45AAAB25-7180-4C67-B64E-6FEE7811E2DC}"/>
              </a:ext>
            </a:extLst>
          </p:cNvPr>
          <p:cNvCxnSpPr>
            <a:cxnSpLocks/>
          </p:cNvCxnSpPr>
          <p:nvPr/>
        </p:nvCxnSpPr>
        <p:spPr>
          <a:xfrm flipH="1" flipV="1">
            <a:off x="3351461" y="5106251"/>
            <a:ext cx="757166" cy="1649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5" name="ZoneTexte 64">
            <a:extLst>
              <a:ext uri="{FF2B5EF4-FFF2-40B4-BE49-F238E27FC236}">
                <a16:creationId xmlns:a16="http://schemas.microsoft.com/office/drawing/2014/main" id="{C4077855-58E1-4B32-86ED-61AC6363CFF9}"/>
              </a:ext>
            </a:extLst>
          </p:cNvPr>
          <p:cNvSpPr txBox="1"/>
          <p:nvPr/>
        </p:nvSpPr>
        <p:spPr>
          <a:xfrm>
            <a:off x="931334" y="4886391"/>
            <a:ext cx="2466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Separation</a:t>
            </a:r>
            <a:r>
              <a:rPr lang="fr-FR" dirty="0"/>
              <a:t> of LU and LC</a:t>
            </a:r>
          </a:p>
          <a:p>
            <a:r>
              <a:rPr lang="fr-FR" dirty="0"/>
              <a:t>INSPIRE directive (</a:t>
            </a:r>
            <a:r>
              <a:rPr lang="fr-FR" dirty="0">
                <a:solidFill>
                  <a:srgbClr val="5757FF"/>
                </a:solidFill>
              </a:rPr>
              <a:t>2007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7340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5" grpId="0"/>
      <p:bldP spid="57" grpId="0"/>
      <p:bldP spid="6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7BC682-530E-4DFD-997D-058FEC700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How LU classes </a:t>
            </a:r>
            <a:r>
              <a:rPr lang="fr-FR" dirty="0" err="1"/>
              <a:t>evolved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2018 and 2021?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1976F9-60AC-4FEC-A774-FB7C9D3F29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052C69-B761-4EEF-99E0-ABA156FFC1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300B29-3328-4D8C-8019-6A7C7290D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70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AA1CB82-AE21-4C42-9C01-C5B691921138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AD5C0E9-BBDD-41B2-8EBE-0AF6E01FAB04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D4A1DA8-1472-4B18-996D-9343F2B1A8D7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D22DEB2-5352-44E9-94C6-3315F0008F57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EBF7984-E82E-425B-8E3E-1AA79B4B59EA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change </a:t>
            </a:r>
            <a:r>
              <a:rPr lang="fr-FR" b="1" dirty="0" err="1">
                <a:solidFill>
                  <a:schemeClr val="bg1"/>
                </a:solidFill>
              </a:rPr>
              <a:t>detection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DDBEFB4-B121-4B62-ACFC-F986A0CDF6E9}"/>
              </a:ext>
            </a:extLst>
          </p:cNvPr>
          <p:cNvSpPr txBox="1"/>
          <p:nvPr/>
        </p:nvSpPr>
        <p:spPr>
          <a:xfrm>
            <a:off x="5972961" y="1409350"/>
            <a:ext cx="58890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A </a:t>
            </a:r>
            <a:r>
              <a:rPr lang="fr-FR" sz="2000" b="1" dirty="0"/>
              <a:t>large </a:t>
            </a:r>
            <a:r>
              <a:rPr lang="fr-FR" sz="2000" b="1" dirty="0" err="1"/>
              <a:t>number</a:t>
            </a:r>
            <a:r>
              <a:rPr lang="fr-FR" sz="2000" b="1" dirty="0"/>
              <a:t> of pairs </a:t>
            </a:r>
            <a:r>
              <a:rPr lang="fr-FR" sz="2000" dirty="0"/>
              <a:t>of LU classes</a:t>
            </a:r>
          </a:p>
          <a:p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Some</a:t>
            </a:r>
            <a:r>
              <a:rPr lang="fr-FR" sz="2000" dirty="0"/>
              <a:t> are </a:t>
            </a:r>
            <a:r>
              <a:rPr lang="fr-FR" sz="2000" b="1" dirty="0" err="1"/>
              <a:t>very</a:t>
            </a:r>
            <a:r>
              <a:rPr lang="fr-FR" sz="2000" b="1" dirty="0"/>
              <a:t> rare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/>
              <a:t>Mixed LU </a:t>
            </a:r>
            <a:r>
              <a:rPr lang="fr-FR" sz="2000" dirty="0" err="1"/>
              <a:t>resulting</a:t>
            </a:r>
            <a:r>
              <a:rPr lang="fr-FR" sz="2000" dirty="0"/>
              <a:t> </a:t>
            </a:r>
            <a:r>
              <a:rPr lang="fr-FR" sz="2000" dirty="0" err="1"/>
              <a:t>from</a:t>
            </a:r>
            <a:r>
              <a:rPr lang="fr-FR" sz="2000" dirty="0"/>
              <a:t> the use of t</a:t>
            </a:r>
            <a:r>
              <a:rPr lang="fr-FR" sz="2000" baseline="-25000" dirty="0"/>
              <a:t>i</a:t>
            </a:r>
            <a:r>
              <a:rPr lang="fr-FR" sz="2000" dirty="0"/>
              <a:t> mapping </a:t>
            </a:r>
            <a:r>
              <a:rPr lang="fr-FR" sz="2000" dirty="0" err="1"/>
              <a:t>units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These</a:t>
            </a:r>
            <a:r>
              <a:rPr lang="fr-FR" sz="2000" dirty="0"/>
              <a:t> mixed LU are </a:t>
            </a:r>
            <a:r>
              <a:rPr lang="fr-FR" sz="2000" dirty="0" err="1"/>
              <a:t>also</a:t>
            </a:r>
            <a:r>
              <a:rPr lang="fr-FR" sz="2000" dirty="0"/>
              <a:t> </a:t>
            </a:r>
            <a:r>
              <a:rPr lang="fr-FR" sz="2000" dirty="0" err="1"/>
              <a:t>very</a:t>
            </a:r>
            <a:r>
              <a:rPr lang="fr-FR" sz="2000" dirty="0"/>
              <a:t> </a:t>
            </a:r>
            <a:r>
              <a:rPr lang="fr-FR" sz="2000" dirty="0" err="1"/>
              <a:t>heterogeneous</a:t>
            </a:r>
            <a:endParaRPr lang="fr-FR" sz="20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E075D6C-2A1A-4370-A50B-751FAE9802E3}"/>
              </a:ext>
            </a:extLst>
          </p:cNvPr>
          <p:cNvSpPr txBox="1"/>
          <p:nvPr/>
        </p:nvSpPr>
        <p:spPr>
          <a:xfrm>
            <a:off x="6188363" y="4507266"/>
            <a:ext cx="5889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/>
              <a:t>Makes</a:t>
            </a:r>
            <a:r>
              <a:rPr lang="fr-FR" sz="2000" b="1" dirty="0"/>
              <a:t> </a:t>
            </a:r>
            <a:r>
              <a:rPr lang="fr-FR" sz="2000" b="1" dirty="0" err="1"/>
              <a:t>learning</a:t>
            </a:r>
            <a:r>
              <a:rPr lang="fr-FR" sz="2000" b="1" dirty="0"/>
              <a:t> LU changes </a:t>
            </a:r>
            <a:r>
              <a:rPr lang="fr-FR" sz="2000" b="1" dirty="0" err="1"/>
              <a:t>very</a:t>
            </a:r>
            <a:r>
              <a:rPr lang="fr-FR" sz="2000" b="1" dirty="0"/>
              <a:t> </a:t>
            </a:r>
            <a:r>
              <a:rPr lang="fr-FR" sz="2000" b="1" dirty="0" err="1"/>
              <a:t>difficult</a:t>
            </a:r>
            <a:endParaRPr lang="fr-FR" sz="2000" b="1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6D32A2A-3D57-47D6-9358-8E263F7BD1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749" y="1344706"/>
            <a:ext cx="5355938" cy="5209881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28EA887-32ED-49F7-B96B-1A274A9C2E83}"/>
              </a:ext>
            </a:extLst>
          </p:cNvPr>
          <p:cNvSpPr txBox="1"/>
          <p:nvPr/>
        </p:nvSpPr>
        <p:spPr>
          <a:xfrm>
            <a:off x="307382" y="1101571"/>
            <a:ext cx="1182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2018 LU Class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316C222-C2E2-440C-87E5-CF5D4A739A67}"/>
              </a:ext>
            </a:extLst>
          </p:cNvPr>
          <p:cNvSpPr txBox="1"/>
          <p:nvPr/>
        </p:nvSpPr>
        <p:spPr>
          <a:xfrm>
            <a:off x="4458991" y="1101572"/>
            <a:ext cx="1182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2021 LU Class</a:t>
            </a:r>
          </a:p>
        </p:txBody>
      </p:sp>
    </p:spTree>
    <p:extLst>
      <p:ext uri="{BB962C8B-B14F-4D97-AF65-F5344CB8AC3E}">
        <p14:creationId xmlns:p14="http://schemas.microsoft.com/office/powerpoint/2010/main" val="142765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7BCF6D-E63C-4602-8F2E-BD0D2865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LU change </a:t>
            </a:r>
            <a:r>
              <a:rPr lang="fr-FR" dirty="0" err="1"/>
              <a:t>detection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54305A-12D4-4866-BD5D-69E76E3ED5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E7BA8-27FF-4C61-BD70-CB742AD97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F0FE4E-BEC2-4D16-AEAA-995DC2C38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71</a:t>
            </a:fld>
            <a:endParaRPr lang="fr-FR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0FCFBB29-3D00-475B-99C4-875894872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endParaRPr lang="fr-FR" dirty="0"/>
          </a:p>
          <a:p>
            <a:endParaRPr lang="fr-FR" dirty="0"/>
          </a:p>
          <a:p>
            <a:r>
              <a:rPr lang="fr-FR" b="1" dirty="0"/>
              <a:t>Goal: </a:t>
            </a:r>
            <a:r>
              <a:rPr lang="fr-FR" dirty="0" err="1"/>
              <a:t>Detect</a:t>
            </a:r>
            <a:r>
              <a:rPr lang="fr-FR" dirty="0"/>
              <a:t> t</a:t>
            </a:r>
            <a:r>
              <a:rPr lang="fr-FR" baseline="-25000" dirty="0"/>
              <a:t>i</a:t>
            </a:r>
            <a:r>
              <a:rPr lang="fr-FR" dirty="0"/>
              <a:t> mapping </a:t>
            </a:r>
            <a:r>
              <a:rPr lang="fr-FR" dirty="0" err="1"/>
              <a:t>units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LU have change</a:t>
            </a:r>
            <a:br>
              <a:rPr lang="fr-FR" dirty="0"/>
            </a:br>
            <a:br>
              <a:rPr lang="fr-FR" dirty="0"/>
            </a:br>
            <a:endParaRPr lang="fr-FR" dirty="0"/>
          </a:p>
          <a:p>
            <a:r>
              <a:rPr lang="fr-FR" b="1" dirty="0"/>
              <a:t>Inputs: </a:t>
            </a:r>
            <a:r>
              <a:rPr lang="fr-FR" dirty="0" err="1"/>
              <a:t>attributes</a:t>
            </a:r>
            <a:r>
              <a:rPr lang="fr-FR" dirty="0"/>
              <a:t> </a:t>
            </a:r>
            <a:r>
              <a:rPr lang="fr-FR" dirty="0" err="1"/>
              <a:t>extracted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data sources</a:t>
            </a:r>
            <a:br>
              <a:rPr lang="fr-FR" dirty="0"/>
            </a:br>
            <a:r>
              <a:rPr lang="fr-FR" dirty="0"/>
              <a:t>at t</a:t>
            </a:r>
            <a:r>
              <a:rPr lang="fr-FR" baseline="-25000" dirty="0"/>
              <a:t>i</a:t>
            </a:r>
            <a:r>
              <a:rPr lang="fr-FR" dirty="0"/>
              <a:t> and t</a:t>
            </a:r>
            <a:r>
              <a:rPr lang="fr-FR" baseline="-25000" dirty="0"/>
              <a:t>i+1</a:t>
            </a:r>
            <a:r>
              <a:rPr lang="fr-FR" dirty="0"/>
              <a:t> in the t</a:t>
            </a:r>
            <a:r>
              <a:rPr lang="fr-FR" baseline="-25000" dirty="0"/>
              <a:t>i</a:t>
            </a:r>
            <a:r>
              <a:rPr lang="fr-FR" dirty="0"/>
              <a:t> mapping </a:t>
            </a:r>
            <a:r>
              <a:rPr lang="fr-FR" dirty="0" err="1"/>
              <a:t>units</a:t>
            </a:r>
            <a:r>
              <a:rPr lang="fr-FR" dirty="0"/>
              <a:t>.</a:t>
            </a:r>
          </a:p>
          <a:p>
            <a:pPr lvl="1"/>
            <a:endParaRPr lang="fr-FR" dirty="0"/>
          </a:p>
        </p:txBody>
      </p:sp>
      <p:pic>
        <p:nvPicPr>
          <p:cNvPr id="21" name="Espace réservé du contenu 7">
            <a:extLst>
              <a:ext uri="{FF2B5EF4-FFF2-40B4-BE49-F238E27FC236}">
                <a16:creationId xmlns:a16="http://schemas.microsoft.com/office/drawing/2014/main" id="{BA587105-9E0A-4D6C-B442-4ED608D3F1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12542" y="1170647"/>
            <a:ext cx="2719151" cy="144872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B13B033-DC2D-46CC-8414-D5E7E7B80D5B}"/>
              </a:ext>
            </a:extLst>
          </p:cNvPr>
          <p:cNvSpPr/>
          <p:nvPr/>
        </p:nvSpPr>
        <p:spPr>
          <a:xfrm>
            <a:off x="11377137" y="1617036"/>
            <a:ext cx="751097" cy="4573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CC01109-543E-4583-B86B-77DF00AC08EE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9E1FC47-C024-499C-BE24-3D0FA4D34673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DD6B959-8FA3-4C3E-87D2-D970FDE35DF6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863584F-9121-44BF-8514-5891A5748C68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97D247D-83DF-4002-AF9B-17BF75ECDB5A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change </a:t>
            </a:r>
            <a:r>
              <a:rPr lang="fr-FR" b="1" dirty="0" err="1">
                <a:solidFill>
                  <a:schemeClr val="bg1"/>
                </a:solidFill>
              </a:rPr>
              <a:t>detection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9689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2B6EF6F6-0796-4324-A507-C1EAE8DE5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49836" y="4141956"/>
            <a:ext cx="5758798" cy="2241382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7B569986-CBC6-48FC-BB6B-E7FF4E83AD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49836" y="3702689"/>
            <a:ext cx="7678398" cy="267412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B7BCF6D-E63C-4602-8F2E-BD0D2865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LU change </a:t>
            </a:r>
            <a:r>
              <a:rPr lang="fr-FR" dirty="0" err="1"/>
              <a:t>detection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54305A-12D4-4866-BD5D-69E76E3ED5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2E7BA8-27FF-4C61-BD70-CB742AD97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F0FE4E-BEC2-4D16-AEAA-995DC2C38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72</a:t>
            </a:fld>
            <a:endParaRPr lang="fr-FR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0FCFBB29-3D00-475B-99C4-875894872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5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fr-FR" dirty="0"/>
            </a:br>
            <a:endParaRPr lang="fr-FR" dirty="0"/>
          </a:p>
          <a:p>
            <a:r>
              <a:rPr lang="fr-FR" dirty="0"/>
              <a:t>3 possible data fusion </a:t>
            </a:r>
            <a:r>
              <a:rPr lang="fr-FR" dirty="0" err="1"/>
              <a:t>approaches</a:t>
            </a:r>
            <a:r>
              <a:rPr lang="fr-FR" dirty="0"/>
              <a:t> for the </a:t>
            </a:r>
            <a:r>
              <a:rPr lang="fr-FR" dirty="0" err="1"/>
              <a:t>attributes</a:t>
            </a:r>
            <a:r>
              <a:rPr lang="fr-FR" dirty="0"/>
              <a:t> of the </a:t>
            </a:r>
            <a:r>
              <a:rPr lang="fr-FR" dirty="0" err="1"/>
              <a:t>two</a:t>
            </a:r>
            <a:r>
              <a:rPr lang="fr-FR" dirty="0"/>
              <a:t> dates:</a:t>
            </a:r>
          </a:p>
          <a:p>
            <a:pPr lvl="1"/>
            <a:r>
              <a:rPr lang="fr-FR" dirty="0"/>
              <a:t>Post-classification</a:t>
            </a:r>
          </a:p>
          <a:p>
            <a:pPr lvl="1"/>
            <a:r>
              <a:rPr lang="fr-FR" dirty="0" err="1"/>
              <a:t>Embedding-level</a:t>
            </a:r>
            <a:r>
              <a:rPr lang="fr-FR" dirty="0"/>
              <a:t> fusion</a:t>
            </a:r>
          </a:p>
          <a:p>
            <a:pPr lvl="1"/>
            <a:r>
              <a:rPr lang="fr-FR" dirty="0" err="1"/>
              <a:t>Early</a:t>
            </a:r>
            <a:r>
              <a:rPr lang="fr-FR" dirty="0"/>
              <a:t> fusion</a:t>
            </a:r>
          </a:p>
          <a:p>
            <a:pPr lvl="1"/>
            <a:endParaRPr lang="fr-FR" dirty="0"/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C00F783F-1832-4548-9201-6F19AFB778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49836" y="4141956"/>
            <a:ext cx="4682491" cy="2241382"/>
          </a:xfrm>
          <a:prstGeom prst="rect">
            <a:avLst/>
          </a:prstGeom>
        </p:spPr>
      </p:pic>
      <p:pic>
        <p:nvPicPr>
          <p:cNvPr id="21" name="Espace réservé du contenu 7">
            <a:extLst>
              <a:ext uri="{FF2B5EF4-FFF2-40B4-BE49-F238E27FC236}">
                <a16:creationId xmlns:a16="http://schemas.microsoft.com/office/drawing/2014/main" id="{BA587105-9E0A-4D6C-B442-4ED608D3F1D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12542" y="1170647"/>
            <a:ext cx="2719151" cy="144872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B13B033-DC2D-46CC-8414-D5E7E7B80D5B}"/>
              </a:ext>
            </a:extLst>
          </p:cNvPr>
          <p:cNvSpPr/>
          <p:nvPr/>
        </p:nvSpPr>
        <p:spPr>
          <a:xfrm>
            <a:off x="11377137" y="1617036"/>
            <a:ext cx="751097" cy="4573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82A6308-6542-4244-82E3-92FAAD93EF43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0B64F2-1C51-497C-B92D-720F55488B54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7C02B5A-27B2-4311-86FF-9F3B5F55E31C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53D9A7C-CC8B-466F-83A6-85232F26EC3F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739441F-29DB-402F-A30B-AA54936BA833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change </a:t>
            </a:r>
            <a:r>
              <a:rPr lang="fr-FR" b="1" dirty="0" err="1">
                <a:solidFill>
                  <a:schemeClr val="bg1"/>
                </a:solidFill>
              </a:rPr>
              <a:t>detection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E2924AF6-E819-4E39-8D5D-B4DD587E1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LU change </a:t>
            </a:r>
            <a:r>
              <a:rPr lang="fr-FR" dirty="0" err="1"/>
              <a:t>detection</a:t>
            </a:r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004B6612-7990-44B9-9E34-C43EADE55F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3600" b="1" dirty="0" err="1"/>
              <a:t>Results</a:t>
            </a:r>
            <a:endParaRPr lang="fr-FR" b="1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BE50C52-309C-4B5C-8FFA-D42DDD71D50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90D0ED-0190-459C-A4B0-676C685ACE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BB8661-B51F-408D-AAC4-9FD9AAF55E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73</a:t>
            </a:fld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2BE9444-B600-47A9-89A5-3D267C714A72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EF17987-68C8-4DD0-8728-F7CD16DDB62F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F786EC7-A245-4C1C-A339-EAA1286AAFC5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7BBF50C-2337-4686-8384-4E09F22B1FFD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92F3181-49B5-43F2-B033-209DAEF436EB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change </a:t>
            </a:r>
            <a:r>
              <a:rPr lang="fr-FR" b="1" dirty="0" err="1">
                <a:solidFill>
                  <a:schemeClr val="bg1"/>
                </a:solidFill>
              </a:rPr>
              <a:t>detection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514744"/>
      </p:ext>
    </p:extLst>
  </p:cSld>
  <p:clrMapOvr>
    <a:masterClrMapping/>
  </p:clrMapOvr>
  <p:transition spd="slow">
    <p:push dir="u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F8F3F16-0B13-47A0-9CA5-578F54425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LU change </a:t>
            </a:r>
            <a:r>
              <a:rPr lang="fr-FR" dirty="0" err="1"/>
              <a:t>detection</a:t>
            </a:r>
            <a:r>
              <a:rPr lang="fr-FR" dirty="0"/>
              <a:t> </a:t>
            </a:r>
            <a:r>
              <a:rPr lang="fr-FR" dirty="0" err="1"/>
              <a:t>results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466AEC-EF84-46FA-9872-E816AD306F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2FF954-7499-4F2C-9F95-31E0B6F835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4BDFF93-3249-4E10-B25A-25D55C2AC7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74</a:t>
            </a:fld>
            <a:endParaRPr lang="fr-FR" dirty="0"/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E9D5DC86-8064-4A4B-A39F-92F998139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77260" y="1619759"/>
            <a:ext cx="7623610" cy="296718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9E05F6F-4DD8-4C1D-ABA4-9D4A16C04D5A}"/>
              </a:ext>
            </a:extLst>
          </p:cNvPr>
          <p:cNvSpPr txBox="1"/>
          <p:nvPr/>
        </p:nvSpPr>
        <p:spPr>
          <a:xfrm>
            <a:off x="1641763" y="4857313"/>
            <a:ext cx="90931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Post classification </a:t>
            </a:r>
            <a:r>
              <a:rPr lang="fr-FR" sz="2000" dirty="0" err="1"/>
              <a:t>approach</a:t>
            </a:r>
            <a:r>
              <a:rPr lang="fr-FR" sz="2000" dirty="0"/>
              <a:t>: mF1=56%, F1</a:t>
            </a:r>
            <a:r>
              <a:rPr lang="fr-FR" sz="2000" baseline="-25000" dirty="0"/>
              <a:t>change</a:t>
            </a:r>
            <a:r>
              <a:rPr lang="fr-FR" sz="2000" dirty="0"/>
              <a:t>=18%</a:t>
            </a:r>
          </a:p>
          <a:p>
            <a:endParaRPr lang="fr-FR" sz="2000" dirty="0"/>
          </a:p>
          <a:p>
            <a:r>
              <a:rPr lang="fr-FR" sz="2000" dirty="0" err="1"/>
              <a:t>Accurate</a:t>
            </a:r>
            <a:r>
              <a:rPr lang="fr-FR" sz="2000" dirty="0"/>
              <a:t> but not </a:t>
            </a:r>
            <a:r>
              <a:rPr lang="fr-FR" sz="2000" dirty="0" err="1"/>
              <a:t>perfect</a:t>
            </a:r>
            <a:r>
              <a:rPr lang="fr-FR" sz="2000" dirty="0"/>
              <a:t> LU classification → </a:t>
            </a:r>
            <a:r>
              <a:rPr lang="fr-FR" sz="2000" b="1" dirty="0" err="1"/>
              <a:t>numerous</a:t>
            </a:r>
            <a:r>
              <a:rPr lang="fr-FR" sz="2000" b="1" dirty="0"/>
              <a:t> false </a:t>
            </a:r>
            <a:r>
              <a:rPr lang="fr-FR" sz="2000" b="1" dirty="0" err="1"/>
              <a:t>detections</a:t>
            </a:r>
            <a:r>
              <a:rPr lang="fr-FR" sz="2000" b="1" dirty="0"/>
              <a:t> </a:t>
            </a:r>
            <a:r>
              <a:rPr lang="fr-FR" sz="2000" dirty="0"/>
              <a:t>of LU changes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800081B-0E39-4468-82E2-B2CC388F5873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FD4C31B-D3FB-44A3-8DCA-2B977C403251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60DF1AA-7571-49BB-B520-E10B4E55F2B2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E76E01D-29D1-41B5-9851-6866F9D5B850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8EFBF69-FB43-402C-BAE1-28BB2BE16E02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change </a:t>
            </a:r>
            <a:r>
              <a:rPr lang="fr-FR" b="1" dirty="0" err="1">
                <a:solidFill>
                  <a:schemeClr val="bg1"/>
                </a:solidFill>
              </a:rPr>
              <a:t>detection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1427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que 20">
            <a:extLst>
              <a:ext uri="{FF2B5EF4-FFF2-40B4-BE49-F238E27FC236}">
                <a16:creationId xmlns:a16="http://schemas.microsoft.com/office/drawing/2014/main" id="{C3A6508A-EC0C-483D-B4FD-AAE51DCFC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998" y="1138754"/>
            <a:ext cx="11398953" cy="3995322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6F576374-7780-451F-B428-DBA52E063E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1998" y="1309858"/>
            <a:ext cx="10137655" cy="3530599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3F8F3F16-0B13-47A0-9CA5-578F54425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LU change </a:t>
            </a:r>
            <a:r>
              <a:rPr lang="fr-FR" dirty="0" err="1"/>
              <a:t>detection</a:t>
            </a:r>
            <a:r>
              <a:rPr lang="fr-FR" dirty="0"/>
              <a:t> </a:t>
            </a:r>
            <a:r>
              <a:rPr lang="fr-FR" dirty="0" err="1"/>
              <a:t>results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466AEC-EF84-46FA-9872-E816AD306F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2FF954-7499-4F2C-9F95-31E0B6F835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4BDFF93-3249-4E10-B25A-25D55C2AC7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75</a:t>
            </a:fld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9E05F6F-4DD8-4C1D-ABA4-9D4A16C04D5A}"/>
              </a:ext>
            </a:extLst>
          </p:cNvPr>
          <p:cNvSpPr txBox="1"/>
          <p:nvPr/>
        </p:nvSpPr>
        <p:spPr>
          <a:xfrm>
            <a:off x="1641763" y="4857313"/>
            <a:ext cx="9093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/>
              <a:t>Embedding</a:t>
            </a:r>
            <a:r>
              <a:rPr lang="fr-FR" sz="2000" b="1" dirty="0"/>
              <a:t> </a:t>
            </a:r>
            <a:r>
              <a:rPr lang="fr-FR" sz="2000" b="1" dirty="0" err="1"/>
              <a:t>level</a:t>
            </a:r>
            <a:r>
              <a:rPr lang="fr-FR" sz="2000" b="1" dirty="0"/>
              <a:t> fusion </a:t>
            </a:r>
            <a:r>
              <a:rPr lang="fr-FR" sz="2000" dirty="0" err="1"/>
              <a:t>approach</a:t>
            </a:r>
            <a:r>
              <a:rPr lang="fr-FR" sz="2000" dirty="0"/>
              <a:t>: mF1=67%, F1</a:t>
            </a:r>
            <a:r>
              <a:rPr lang="fr-FR" sz="2000" baseline="-25000" dirty="0"/>
              <a:t>change</a:t>
            </a:r>
            <a:r>
              <a:rPr lang="fr-FR" sz="2000" dirty="0"/>
              <a:t>=35%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CC12D73-3208-4769-9AB3-E1CEF847AE2F}"/>
              </a:ext>
            </a:extLst>
          </p:cNvPr>
          <p:cNvSpPr txBox="1"/>
          <p:nvPr/>
        </p:nvSpPr>
        <p:spPr>
          <a:xfrm>
            <a:off x="1641763" y="5361920"/>
            <a:ext cx="6819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/>
              <a:t>Adding</a:t>
            </a:r>
            <a:r>
              <a:rPr lang="fr-FR" sz="2000" b="1" dirty="0"/>
              <a:t> LU classification </a:t>
            </a:r>
            <a:r>
              <a:rPr lang="fr-FR" sz="2000" b="1" dirty="0" err="1"/>
              <a:t>constraints</a:t>
            </a:r>
            <a:r>
              <a:rPr lang="fr-FR" sz="2000" dirty="0"/>
              <a:t>: mF1=70%, F1</a:t>
            </a:r>
            <a:r>
              <a:rPr lang="fr-FR" sz="2000" baseline="-25000" dirty="0"/>
              <a:t>change</a:t>
            </a:r>
            <a:r>
              <a:rPr lang="fr-FR" sz="2000" dirty="0"/>
              <a:t>=41%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84C6E37-3220-4C4D-A5C6-EEC0129FEDA5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D14CE7D-FFD1-44FB-9EFC-147ECB55A5E8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0BF27B1-0231-4714-BFFF-6BCAD66E4F34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89F9FB5-C485-4AB4-88FE-414327124A8B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5C51A5C-7872-45D3-8905-EA25A6C7882A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change </a:t>
            </a:r>
            <a:r>
              <a:rPr lang="fr-FR" b="1" dirty="0" err="1">
                <a:solidFill>
                  <a:schemeClr val="bg1"/>
                </a:solidFill>
              </a:rPr>
              <a:t>detection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88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F8F3F16-0B13-47A0-9CA5-578F54425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LU change </a:t>
            </a:r>
            <a:r>
              <a:rPr lang="fr-FR" dirty="0" err="1"/>
              <a:t>detection</a:t>
            </a:r>
            <a:r>
              <a:rPr lang="fr-FR" dirty="0"/>
              <a:t> </a:t>
            </a:r>
            <a:r>
              <a:rPr lang="fr-FR" dirty="0" err="1"/>
              <a:t>results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466AEC-EF84-46FA-9872-E816AD306F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2FF954-7499-4F2C-9F95-31E0B6F835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4BDFF93-3249-4E10-B25A-25D55C2AC7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76</a:t>
            </a:fld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9E05F6F-4DD8-4C1D-ABA4-9D4A16C04D5A}"/>
              </a:ext>
            </a:extLst>
          </p:cNvPr>
          <p:cNvSpPr txBox="1"/>
          <p:nvPr/>
        </p:nvSpPr>
        <p:spPr>
          <a:xfrm>
            <a:off x="1641763" y="4857313"/>
            <a:ext cx="90931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/>
              <a:t>Early</a:t>
            </a:r>
            <a:r>
              <a:rPr lang="fr-FR" sz="2000" b="1" dirty="0"/>
              <a:t> fusion </a:t>
            </a:r>
            <a:r>
              <a:rPr lang="fr-FR" sz="2000" dirty="0" err="1"/>
              <a:t>approach</a:t>
            </a:r>
            <a:r>
              <a:rPr lang="fr-FR" sz="2000" dirty="0"/>
              <a:t>: mF1=74%, F1</a:t>
            </a:r>
            <a:r>
              <a:rPr lang="fr-FR" sz="2000" baseline="-25000" dirty="0"/>
              <a:t>change</a:t>
            </a:r>
            <a:r>
              <a:rPr lang="fr-FR" sz="2000" dirty="0"/>
              <a:t>=49%</a:t>
            </a:r>
          </a:p>
          <a:p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45% of the LU changes are </a:t>
            </a:r>
            <a:r>
              <a:rPr lang="fr-FR" sz="2000" dirty="0" err="1"/>
              <a:t>detected</a:t>
            </a: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55% of the </a:t>
            </a:r>
            <a:r>
              <a:rPr lang="fr-FR" sz="2000" dirty="0" err="1"/>
              <a:t>detections</a:t>
            </a:r>
            <a:r>
              <a:rPr lang="fr-FR" sz="2000" dirty="0"/>
              <a:t> are real LU changes</a:t>
            </a:r>
          </a:p>
        </p:txBody>
      </p:sp>
      <p:pic>
        <p:nvPicPr>
          <p:cNvPr id="24" name="Graphique 23">
            <a:extLst>
              <a:ext uri="{FF2B5EF4-FFF2-40B4-BE49-F238E27FC236}">
                <a16:creationId xmlns:a16="http://schemas.microsoft.com/office/drawing/2014/main" id="{CC5FFD05-970B-4B93-974B-3A40148F6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5045" y="1705263"/>
            <a:ext cx="6037931" cy="2890195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3943DEDD-0038-48F9-AF53-62D2A57C6D1B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0538CDC-5C3C-4E59-9AB8-3BED346CBD2B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46EB45E-6553-45DC-AACA-F0B0420E8E19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9FF2ABA-0D92-4CE2-A2CD-32072F298469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DED8BCD-D4ED-4E81-984B-13FCC5CC65AB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change </a:t>
            </a:r>
            <a:r>
              <a:rPr lang="fr-FR" b="1" dirty="0" err="1">
                <a:solidFill>
                  <a:schemeClr val="bg1"/>
                </a:solidFill>
              </a:rPr>
              <a:t>detection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9844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761002-858C-4A9A-AC56-EFEDF7D3E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LU change </a:t>
            </a:r>
            <a:r>
              <a:rPr lang="fr-FR" dirty="0" err="1"/>
              <a:t>detection</a:t>
            </a:r>
            <a:r>
              <a:rPr lang="fr-FR" dirty="0"/>
              <a:t> </a:t>
            </a:r>
            <a:r>
              <a:rPr lang="fr-FR" dirty="0" err="1"/>
              <a:t>examples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89E6CC-0AC9-44FE-AC3F-6983357A68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D13AC4-E81C-4733-8BB0-4BFE7BD87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A5F4BE-7B6C-4C2A-9994-A43764CE52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77</a:t>
            </a:fld>
            <a:endParaRPr lang="fr-FR" dirty="0"/>
          </a:p>
        </p:txBody>
      </p:sp>
      <p:pic>
        <p:nvPicPr>
          <p:cNvPr id="15" name="Espace réservé du contenu 7">
            <a:extLst>
              <a:ext uri="{FF2B5EF4-FFF2-40B4-BE49-F238E27FC236}">
                <a16:creationId xmlns:a16="http://schemas.microsoft.com/office/drawing/2014/main" id="{25E619D8-2607-4900-90A2-47D43FB09A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5894"/>
          <a:stretch/>
        </p:blipFill>
        <p:spPr>
          <a:xfrm>
            <a:off x="369057" y="6248677"/>
            <a:ext cx="11266933" cy="21841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298F9123-407B-4C20-A567-47AB226D1242}"/>
              </a:ext>
            </a:extLst>
          </p:cNvPr>
          <p:cNvSpPr txBox="1"/>
          <p:nvPr/>
        </p:nvSpPr>
        <p:spPr>
          <a:xfrm>
            <a:off x="8497826" y="1201526"/>
            <a:ext cx="1215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t</a:t>
            </a:r>
            <a:r>
              <a:rPr lang="fr-FR" sz="2000" baseline="-25000" dirty="0"/>
              <a:t>i+1</a:t>
            </a:r>
            <a:r>
              <a:rPr lang="fr-FR" sz="2000" dirty="0"/>
              <a:t> (2021)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F60B889-8751-486C-825F-CE3CE266614A}"/>
              </a:ext>
            </a:extLst>
          </p:cNvPr>
          <p:cNvSpPr txBox="1"/>
          <p:nvPr/>
        </p:nvSpPr>
        <p:spPr>
          <a:xfrm>
            <a:off x="2650297" y="1201526"/>
            <a:ext cx="1043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t</a:t>
            </a:r>
            <a:r>
              <a:rPr lang="fr-FR" sz="2000" baseline="-25000" dirty="0"/>
              <a:t>i</a:t>
            </a:r>
            <a:r>
              <a:rPr lang="fr-FR" sz="2000" dirty="0"/>
              <a:t> (2018)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76E6806-9CFB-4C22-B1CD-ACE06C95D248}"/>
              </a:ext>
            </a:extLst>
          </p:cNvPr>
          <p:cNvSpPr txBox="1"/>
          <p:nvPr/>
        </p:nvSpPr>
        <p:spPr>
          <a:xfrm>
            <a:off x="4021121" y="1089923"/>
            <a:ext cx="4138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/>
              <a:t>Accurate</a:t>
            </a:r>
            <a:r>
              <a:rPr lang="fr-FR" sz="2800" b="1" dirty="0"/>
              <a:t> change </a:t>
            </a:r>
            <a:r>
              <a:rPr lang="fr-FR" sz="2800" b="1" dirty="0" err="1"/>
              <a:t>detection</a:t>
            </a:r>
            <a:endParaRPr lang="fr-FR" sz="2800" b="1" dirty="0"/>
          </a:p>
        </p:txBody>
      </p:sp>
      <p:pic>
        <p:nvPicPr>
          <p:cNvPr id="21" name="Espace réservé du contenu 7">
            <a:extLst>
              <a:ext uri="{FF2B5EF4-FFF2-40B4-BE49-F238E27FC236}">
                <a16:creationId xmlns:a16="http://schemas.microsoft.com/office/drawing/2014/main" id="{1D808227-F7BF-4670-B9E5-8DE6DEC147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08" r="508"/>
          <a:stretch/>
        </p:blipFill>
        <p:spPr>
          <a:xfrm>
            <a:off x="517921" y="1558087"/>
            <a:ext cx="5268859" cy="4674627"/>
          </a:xfrm>
          <a:prstGeom prst="rect">
            <a:avLst/>
          </a:prstGeom>
        </p:spPr>
      </p:pic>
      <p:pic>
        <p:nvPicPr>
          <p:cNvPr id="22" name="Espace réservé du contenu 7">
            <a:extLst>
              <a:ext uri="{FF2B5EF4-FFF2-40B4-BE49-F238E27FC236}">
                <a16:creationId xmlns:a16="http://schemas.microsoft.com/office/drawing/2014/main" id="{DE9636E5-C20C-411E-B10D-713E867909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27" r="927"/>
          <a:stretch/>
        </p:blipFill>
        <p:spPr>
          <a:xfrm>
            <a:off x="6405222" y="1558086"/>
            <a:ext cx="5268859" cy="4674627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09314A54-191C-44ED-8972-D92C8F35C16D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2B6D692-BF21-46B5-A02E-260D7D5D2468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99F7E5D-C116-41BA-879B-69294F79CFCF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9194861-B14F-42B2-8288-B5FA9CE6CA31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D63E46B-81C0-4B19-8D72-A68FF3125597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change </a:t>
            </a:r>
            <a:r>
              <a:rPr lang="fr-FR" b="1" dirty="0" err="1">
                <a:solidFill>
                  <a:schemeClr val="bg1"/>
                </a:solidFill>
              </a:rPr>
              <a:t>detection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6358274-5C53-4A11-96AF-06FF64273AA8}"/>
              </a:ext>
            </a:extLst>
          </p:cNvPr>
          <p:cNvSpPr txBox="1"/>
          <p:nvPr/>
        </p:nvSpPr>
        <p:spPr>
          <a:xfrm>
            <a:off x="2209800" y="6241926"/>
            <a:ext cx="36100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LU5</a:t>
            </a:r>
            <a:r>
              <a:rPr lang="fr-FR" sz="1600" dirty="0"/>
              <a:t>: </a:t>
            </a:r>
            <a:r>
              <a:rPr lang="fr-FR" sz="1600" dirty="0" err="1"/>
              <a:t>Residential</a:t>
            </a:r>
            <a:r>
              <a:rPr lang="fr-FR" sz="1600" dirty="0"/>
              <a:t>, </a:t>
            </a:r>
            <a:r>
              <a:rPr lang="fr-FR" sz="1600" b="1" dirty="0"/>
              <a:t>LU4.1.1</a:t>
            </a:r>
            <a:r>
              <a:rPr lang="fr-FR" sz="1600" dirty="0"/>
              <a:t>: Road Transport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CB0D3B-4825-455B-96A2-3B5C8661C189}"/>
              </a:ext>
            </a:extLst>
          </p:cNvPr>
          <p:cNvSpPr/>
          <p:nvPr/>
        </p:nvSpPr>
        <p:spPr>
          <a:xfrm>
            <a:off x="5845466" y="6295243"/>
            <a:ext cx="339082" cy="21841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B9E2699-B132-4C2E-B64D-C757BB9F2756}"/>
              </a:ext>
            </a:extLst>
          </p:cNvPr>
          <p:cNvSpPr txBox="1"/>
          <p:nvPr/>
        </p:nvSpPr>
        <p:spPr>
          <a:xfrm>
            <a:off x="6184548" y="6241926"/>
            <a:ext cx="1656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Detected</a:t>
            </a:r>
            <a:r>
              <a:rPr lang="fr-FR" sz="1600" dirty="0"/>
              <a:t> </a:t>
            </a:r>
            <a:r>
              <a:rPr lang="fr-FR" sz="1600" dirty="0" err="1"/>
              <a:t>polygon</a:t>
            </a:r>
            <a:endParaRPr lang="fr-FR" sz="1600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6BF56C6-7643-4F72-B890-8FFC47A326D7}"/>
              </a:ext>
            </a:extLst>
          </p:cNvPr>
          <p:cNvSpPr txBox="1"/>
          <p:nvPr/>
        </p:nvSpPr>
        <p:spPr>
          <a:xfrm>
            <a:off x="8159818" y="6241926"/>
            <a:ext cx="17079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Geometric</a:t>
            </a:r>
            <a:r>
              <a:rPr lang="fr-FR" sz="1600" dirty="0"/>
              <a:t> change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3B8450-4C2B-423E-B09A-5CE3123AECEF}"/>
              </a:ext>
            </a:extLst>
          </p:cNvPr>
          <p:cNvSpPr/>
          <p:nvPr/>
        </p:nvSpPr>
        <p:spPr>
          <a:xfrm>
            <a:off x="7840899" y="6295243"/>
            <a:ext cx="339082" cy="218419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sx="103000" sy="103000" algn="ctr" rotWithShape="0">
              <a:prstClr val="black">
                <a:alpha val="83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7273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761002-858C-4A9A-AC56-EFEDF7D3E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LU change </a:t>
            </a:r>
            <a:r>
              <a:rPr lang="fr-FR" dirty="0" err="1"/>
              <a:t>detection</a:t>
            </a:r>
            <a:r>
              <a:rPr lang="fr-FR" dirty="0"/>
              <a:t> </a:t>
            </a:r>
            <a:r>
              <a:rPr lang="fr-FR" dirty="0" err="1"/>
              <a:t>examples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89E6CC-0AC9-44FE-AC3F-6983357A68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D13AC4-E81C-4733-8BB0-4BFE7BD87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A5F4BE-7B6C-4C2A-9994-A43764CE52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78</a:t>
            </a:fld>
            <a:endParaRPr lang="fr-FR" dirty="0"/>
          </a:p>
        </p:txBody>
      </p:sp>
      <p:pic>
        <p:nvPicPr>
          <p:cNvPr id="15" name="Espace réservé du contenu 7">
            <a:extLst>
              <a:ext uri="{FF2B5EF4-FFF2-40B4-BE49-F238E27FC236}">
                <a16:creationId xmlns:a16="http://schemas.microsoft.com/office/drawing/2014/main" id="{25E619D8-2607-4900-90A2-47D43FB09A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5894"/>
          <a:stretch/>
        </p:blipFill>
        <p:spPr>
          <a:xfrm>
            <a:off x="369057" y="6248677"/>
            <a:ext cx="11266933" cy="21841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298F9123-407B-4C20-A567-47AB226D1242}"/>
              </a:ext>
            </a:extLst>
          </p:cNvPr>
          <p:cNvSpPr txBox="1"/>
          <p:nvPr/>
        </p:nvSpPr>
        <p:spPr>
          <a:xfrm>
            <a:off x="8497826" y="1201526"/>
            <a:ext cx="1215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t</a:t>
            </a:r>
            <a:r>
              <a:rPr lang="fr-FR" sz="2000" baseline="-25000" dirty="0"/>
              <a:t>i+1</a:t>
            </a:r>
            <a:r>
              <a:rPr lang="fr-FR" sz="2000" dirty="0"/>
              <a:t> (2021)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0035532-938D-49B4-8C7F-7634CDA771CA}"/>
              </a:ext>
            </a:extLst>
          </p:cNvPr>
          <p:cNvSpPr txBox="1"/>
          <p:nvPr/>
        </p:nvSpPr>
        <p:spPr>
          <a:xfrm>
            <a:off x="2650297" y="1201526"/>
            <a:ext cx="1043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t</a:t>
            </a:r>
            <a:r>
              <a:rPr lang="fr-FR" sz="2000" baseline="-25000" dirty="0"/>
              <a:t>i</a:t>
            </a:r>
            <a:r>
              <a:rPr lang="fr-FR" sz="2000" dirty="0"/>
              <a:t> (2018)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5A1CE06-7E96-4EBF-BBC7-927F3216A5A4}"/>
              </a:ext>
            </a:extLst>
          </p:cNvPr>
          <p:cNvSpPr txBox="1"/>
          <p:nvPr/>
        </p:nvSpPr>
        <p:spPr>
          <a:xfrm>
            <a:off x="4021121" y="1089923"/>
            <a:ext cx="4138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False </a:t>
            </a:r>
            <a:r>
              <a:rPr lang="fr-FR" sz="2800" b="1" dirty="0" err="1"/>
              <a:t>detection</a:t>
            </a:r>
            <a:endParaRPr lang="fr-FR" sz="2800" b="1" dirty="0"/>
          </a:p>
        </p:txBody>
      </p:sp>
      <p:pic>
        <p:nvPicPr>
          <p:cNvPr id="21" name="Espace réservé du contenu 7">
            <a:extLst>
              <a:ext uri="{FF2B5EF4-FFF2-40B4-BE49-F238E27FC236}">
                <a16:creationId xmlns:a16="http://schemas.microsoft.com/office/drawing/2014/main" id="{F6A6C2E9-AC38-414F-B8F9-0DE33A6D83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08" r="508"/>
          <a:stretch/>
        </p:blipFill>
        <p:spPr>
          <a:xfrm>
            <a:off x="6367131" y="1558086"/>
            <a:ext cx="5268859" cy="4674627"/>
          </a:xfrm>
          <a:prstGeom prst="rect">
            <a:avLst/>
          </a:prstGeom>
        </p:spPr>
      </p:pic>
      <p:pic>
        <p:nvPicPr>
          <p:cNvPr id="22" name="Espace réservé du contenu 7">
            <a:extLst>
              <a:ext uri="{FF2B5EF4-FFF2-40B4-BE49-F238E27FC236}">
                <a16:creationId xmlns:a16="http://schemas.microsoft.com/office/drawing/2014/main" id="{66556FA5-C77E-4273-9D6B-A5EF302E4E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08" r="508"/>
          <a:stretch/>
        </p:blipFill>
        <p:spPr>
          <a:xfrm>
            <a:off x="517921" y="1558087"/>
            <a:ext cx="5268859" cy="4674627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EFA5B3B-0896-4122-ACE7-2548DB7CBC19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C5EB84F-12CC-4627-B799-908821D3F63E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C5F569F-E388-4B64-9C38-A2807A770985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3609C44-A637-4AFD-86E0-007D23E069B7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2B372A7-76C6-4DFC-BC39-79F2B8A7EEC8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LU change </a:t>
            </a:r>
            <a:r>
              <a:rPr lang="fr-FR" b="1" dirty="0" err="1">
                <a:solidFill>
                  <a:schemeClr val="bg1"/>
                </a:solidFill>
              </a:rPr>
              <a:t>detection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6A0C0A7-3AF6-46BA-8D13-7501869D5D9B}"/>
              </a:ext>
            </a:extLst>
          </p:cNvPr>
          <p:cNvSpPr txBox="1"/>
          <p:nvPr/>
        </p:nvSpPr>
        <p:spPr>
          <a:xfrm>
            <a:off x="2209800" y="6240501"/>
            <a:ext cx="1519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LU5</a:t>
            </a:r>
            <a:r>
              <a:rPr lang="fr-FR" sz="1600" dirty="0"/>
              <a:t>: </a:t>
            </a:r>
            <a:r>
              <a:rPr lang="fr-FR" sz="1600" dirty="0" err="1"/>
              <a:t>Residential</a:t>
            </a:r>
            <a:endParaRPr lang="fr-FR" sz="16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E59A7DB-42FF-4C66-93FD-9A8BBE3288E7}"/>
              </a:ext>
            </a:extLst>
          </p:cNvPr>
          <p:cNvSpPr/>
          <p:nvPr/>
        </p:nvSpPr>
        <p:spPr>
          <a:xfrm>
            <a:off x="5845466" y="6295243"/>
            <a:ext cx="339082" cy="21841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971949B-3274-4844-8752-53E125CBA308}"/>
              </a:ext>
            </a:extLst>
          </p:cNvPr>
          <p:cNvSpPr txBox="1"/>
          <p:nvPr/>
        </p:nvSpPr>
        <p:spPr>
          <a:xfrm>
            <a:off x="6184548" y="6240501"/>
            <a:ext cx="1656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Detected</a:t>
            </a:r>
            <a:r>
              <a:rPr lang="fr-FR" sz="1600" dirty="0"/>
              <a:t> </a:t>
            </a:r>
            <a:r>
              <a:rPr lang="fr-FR" sz="1600" dirty="0" err="1"/>
              <a:t>polygon</a:t>
            </a:r>
            <a:endParaRPr lang="fr-FR" sz="16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5EAB8D-BF29-4C2F-9B42-165E9A1A0EE0}"/>
              </a:ext>
            </a:extLst>
          </p:cNvPr>
          <p:cNvSpPr/>
          <p:nvPr/>
        </p:nvSpPr>
        <p:spPr>
          <a:xfrm>
            <a:off x="7840899" y="6295243"/>
            <a:ext cx="339082" cy="218419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sx="103000" sy="103000" algn="ctr" rotWithShape="0">
              <a:prstClr val="black">
                <a:alpha val="83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109A70C-1FB4-4C6F-9E8F-00BE6B4D1CCD}"/>
              </a:ext>
            </a:extLst>
          </p:cNvPr>
          <p:cNvSpPr txBox="1"/>
          <p:nvPr/>
        </p:nvSpPr>
        <p:spPr>
          <a:xfrm>
            <a:off x="8159818" y="6240501"/>
            <a:ext cx="17079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Geometric</a:t>
            </a:r>
            <a:r>
              <a:rPr lang="fr-FR" sz="1600" dirty="0"/>
              <a:t> change</a:t>
            </a:r>
          </a:p>
        </p:txBody>
      </p:sp>
    </p:spTree>
    <p:extLst>
      <p:ext uri="{BB962C8B-B14F-4D97-AF65-F5344CB8AC3E}">
        <p14:creationId xmlns:p14="http://schemas.microsoft.com/office/powerpoint/2010/main" val="24990151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3FAA09-91C0-4C06-B2BB-673AACD5A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397F6C3-1D25-4F4B-BBE6-70264C794D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FD4815-CBDF-41E9-B848-61401854F3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7055"/>
            <a:ext cx="2743200" cy="290945"/>
          </a:xfrm>
        </p:spPr>
        <p:txBody>
          <a:bodyPr/>
          <a:lstStyle/>
          <a:p>
            <a:r>
              <a:rPr lang="fr-FR"/>
              <a:t>16/01/2026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D80D35-C39E-4921-A4A2-107D48C34F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1309" y="6558743"/>
            <a:ext cx="8054109" cy="299257"/>
          </a:xfrm>
        </p:spPr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A08902-A9D1-4587-846D-57A90FE31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8743"/>
            <a:ext cx="2743200" cy="299257"/>
          </a:xfrm>
        </p:spPr>
        <p:txBody>
          <a:bodyPr/>
          <a:lstStyle/>
          <a:p>
            <a:fld id="{66E9EA01-CEB4-4B8A-8E85-27B45B45EEF7}" type="slidenum">
              <a:rPr lang="fr-FR" smtClean="0"/>
              <a:t>79</a:t>
            </a:fld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DD5C367-E32B-488D-8A95-BF55F65F1ED5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1A8884E-268D-4DAD-95AF-D2F6959A0E7F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30EFD98-5778-4BC2-8AAD-5615751F3ACF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240B859-D2AC-47B1-AC58-7B086F7551B5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C622F04-1E7E-4330-8314-7E7D443E8903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83055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F63BDF-02BB-4B71-A564-AD46595C4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Life cycle of LULC data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368BFF-84BE-4592-9E22-85C681E381C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DB4EF9-A560-4F64-B7A6-DB83D7D55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A8F815-24D4-4750-86F5-59FE6A301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CAD05CD-B902-48EE-8677-FBDD1E9FC9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7777" y="1259697"/>
            <a:ext cx="5084523" cy="5058844"/>
          </a:xfrm>
          <a:prstGeom prst="ellipse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9B91D57F-E756-4C71-BC51-941B8F6788D8}"/>
              </a:ext>
            </a:extLst>
          </p:cNvPr>
          <p:cNvSpPr/>
          <p:nvPr/>
        </p:nvSpPr>
        <p:spPr>
          <a:xfrm>
            <a:off x="9931401" y="3160527"/>
            <a:ext cx="1041400" cy="6285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A8789F9-B03A-47C6-8CF9-CF2921CE7224}"/>
              </a:ext>
            </a:extLst>
          </p:cNvPr>
          <p:cNvSpPr/>
          <p:nvPr/>
        </p:nvSpPr>
        <p:spPr>
          <a:xfrm>
            <a:off x="10782301" y="2463800"/>
            <a:ext cx="1041400" cy="317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BE7997C-B42E-4CE1-86B2-DD6AA91AA435}"/>
              </a:ext>
            </a:extLst>
          </p:cNvPr>
          <p:cNvSpPr/>
          <p:nvPr/>
        </p:nvSpPr>
        <p:spPr>
          <a:xfrm>
            <a:off x="6967777" y="3789119"/>
            <a:ext cx="906224" cy="4780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7711291-50AD-44EA-B6AC-68991448F688}"/>
              </a:ext>
            </a:extLst>
          </p:cNvPr>
          <p:cNvSpPr/>
          <p:nvPr/>
        </p:nvSpPr>
        <p:spPr>
          <a:xfrm>
            <a:off x="7958813" y="2945943"/>
            <a:ext cx="1041400" cy="6285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EFAC82A-98C0-4135-B680-BF2E3A61462C}"/>
              </a:ext>
            </a:extLst>
          </p:cNvPr>
          <p:cNvSpPr txBox="1"/>
          <p:nvPr/>
        </p:nvSpPr>
        <p:spPr>
          <a:xfrm>
            <a:off x="262177" y="1495157"/>
            <a:ext cx="647700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Five main </a:t>
            </a:r>
            <a:r>
              <a:rPr lang="fr-FR" sz="2800" b="1" dirty="0" err="1"/>
              <a:t>processes</a:t>
            </a:r>
            <a:r>
              <a:rPr lang="fr-FR" sz="2800" b="1" dirty="0"/>
              <a:t> </a:t>
            </a:r>
            <a:r>
              <a:rPr lang="fr-FR" sz="2800" dirty="0"/>
              <a:t>in the life cycle of LULC data (</a:t>
            </a:r>
            <a:r>
              <a:rPr lang="fr-FR" sz="2800" dirty="0" err="1"/>
              <a:t>OntoLULC</a:t>
            </a:r>
            <a:r>
              <a:rPr lang="fr-FR" sz="2800" dirty="0"/>
              <a:t>-SOTA </a:t>
            </a:r>
            <a:r>
              <a:rPr lang="fr-FR" sz="2800" dirty="0" err="1"/>
              <a:t>ontology</a:t>
            </a:r>
            <a:r>
              <a:rPr lang="fr-FR" sz="2800" dirty="0"/>
              <a:t>)</a:t>
            </a:r>
          </a:p>
          <a:p>
            <a:br>
              <a:rPr lang="fr-FR" sz="2800" dirty="0"/>
            </a:br>
            <a:endParaRPr lang="fr-FR" sz="2800" dirty="0"/>
          </a:p>
          <a:p>
            <a:r>
              <a:rPr lang="fr-FR" sz="2800" dirty="0" err="1"/>
              <a:t>Two</a:t>
            </a:r>
            <a:r>
              <a:rPr lang="fr-FR" sz="2800" dirty="0"/>
              <a:t> </a:t>
            </a:r>
            <a:r>
              <a:rPr lang="fr-FR" sz="2800" dirty="0" err="1"/>
              <a:t>challenging</a:t>
            </a:r>
            <a:r>
              <a:rPr lang="fr-FR" sz="2800" dirty="0"/>
              <a:t> </a:t>
            </a:r>
            <a:r>
              <a:rPr lang="fr-FR" sz="2800" dirty="0" err="1"/>
              <a:t>subprocesses</a:t>
            </a:r>
            <a:r>
              <a:rPr lang="fr-FR" sz="2800" dirty="0"/>
              <a:t> for LU: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dirty="0" err="1"/>
              <a:t>Automatic</a:t>
            </a:r>
            <a:r>
              <a:rPr lang="fr-FR" sz="2800" dirty="0"/>
              <a:t> LU </a:t>
            </a:r>
            <a:r>
              <a:rPr lang="fr-FR" sz="2800" b="1" dirty="0"/>
              <a:t>classification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dirty="0" err="1"/>
              <a:t>Automatic</a:t>
            </a:r>
            <a:r>
              <a:rPr lang="fr-FR" sz="2800" dirty="0"/>
              <a:t> LU </a:t>
            </a:r>
            <a:r>
              <a:rPr lang="fr-FR" sz="2800" b="1" dirty="0"/>
              <a:t>change </a:t>
            </a:r>
            <a:r>
              <a:rPr lang="fr-FR" sz="2800" b="1" dirty="0" err="1"/>
              <a:t>detection</a:t>
            </a:r>
            <a:endParaRPr lang="fr-FR" sz="2800" b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017BC6A-88BC-4C07-89F4-2123C784C441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BC51050-4CDB-4744-807E-788C2CA0E515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AF48141-BFD5-4698-8D38-272DA598A7AA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C368273-D86A-4A1E-A725-0E6851699009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2E06C27-08F4-4A41-8E59-EA251A1342DF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9C999F8-89C3-4D29-B207-AB53FF05EA66}"/>
              </a:ext>
            </a:extLst>
          </p:cNvPr>
          <p:cNvSpPr txBox="1"/>
          <p:nvPr/>
        </p:nvSpPr>
        <p:spPr>
          <a:xfrm>
            <a:off x="6873766" y="6222124"/>
            <a:ext cx="2574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Cubaud et al. (</a:t>
            </a:r>
            <a:r>
              <a:rPr lang="fr-FR" dirty="0" err="1">
                <a:solidFill>
                  <a:srgbClr val="5757FF"/>
                </a:solidFill>
              </a:rPr>
              <a:t>submitted</a:t>
            </a:r>
            <a:r>
              <a:rPr lang="fr-FR" dirty="0"/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A92DE0-F27B-4575-A999-39F903A55B99}"/>
              </a:ext>
            </a:extLst>
          </p:cNvPr>
          <p:cNvSpPr/>
          <p:nvPr/>
        </p:nvSpPr>
        <p:spPr>
          <a:xfrm>
            <a:off x="8186057" y="4267200"/>
            <a:ext cx="1261875" cy="478081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B61655E-4347-4BAC-9009-A5A863E0F327}"/>
              </a:ext>
            </a:extLst>
          </p:cNvPr>
          <p:cNvSpPr txBox="1"/>
          <p:nvPr/>
        </p:nvSpPr>
        <p:spPr>
          <a:xfrm>
            <a:off x="8104480" y="4325421"/>
            <a:ext cx="1369286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75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246310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C0AE7DA5-2AAF-4CF3-A974-3F5F1D1DA8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0101535"/>
              </p:ext>
            </p:extLst>
          </p:nvPr>
        </p:nvGraphicFramePr>
        <p:xfrm>
          <a:off x="856211" y="1277088"/>
          <a:ext cx="10957560" cy="5032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1EC4C032-6A6B-4E51-A5BA-B992577CC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Contributions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FD8B1E-8218-44F0-B450-19D861EDAA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596D2E-F7C6-4F12-9416-E966BBB79A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0A0B1E-AF60-4111-8E5A-C53D81B073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80</a:t>
            </a:fld>
            <a:endParaRPr lang="fr-FR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957A5D5E-5714-40DA-A1BF-92884692578F}"/>
              </a:ext>
            </a:extLst>
          </p:cNvPr>
          <p:cNvGrpSpPr/>
          <p:nvPr/>
        </p:nvGrpSpPr>
        <p:grpSpPr>
          <a:xfrm>
            <a:off x="856212" y="1567522"/>
            <a:ext cx="3424237" cy="2054542"/>
            <a:chOff x="0" y="290433"/>
            <a:chExt cx="3424237" cy="205454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53169C5-5942-4F18-8BB5-54183B5B3EC4}"/>
                </a:ext>
              </a:extLst>
            </p:cNvPr>
            <p:cNvSpPr/>
            <p:nvPr/>
          </p:nvSpPr>
          <p:spPr>
            <a:xfrm>
              <a:off x="0" y="290433"/>
              <a:ext cx="3424237" cy="2054542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B3BD2AF9-F3FD-4A86-A502-A3B9B0FA4CC2}"/>
                </a:ext>
              </a:extLst>
            </p:cNvPr>
            <p:cNvSpPr txBox="1"/>
            <p:nvPr/>
          </p:nvSpPr>
          <p:spPr>
            <a:xfrm>
              <a:off x="0" y="290433"/>
              <a:ext cx="3424237" cy="20545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600" kern="1200" dirty="0" err="1"/>
                <a:t>Formalization</a:t>
              </a:r>
              <a:r>
                <a:rPr lang="fr-FR" sz="2600" kern="1200" dirty="0"/>
                <a:t> of the </a:t>
              </a:r>
              <a:r>
                <a:rPr lang="fr-FR" sz="2600" b="1" kern="1200" dirty="0"/>
                <a:t>extraction of </a:t>
              </a:r>
              <a:r>
                <a:rPr lang="fr-FR" sz="2600" b="1" kern="1200" dirty="0" err="1"/>
                <a:t>attributes</a:t>
              </a:r>
              <a:r>
                <a:rPr lang="fr-FR" sz="2600" b="1" kern="1200" dirty="0"/>
                <a:t> </a:t>
              </a:r>
              <a:r>
                <a:rPr lang="fr-FR" sz="2600" kern="1200" dirty="0" err="1"/>
                <a:t>from</a:t>
              </a:r>
              <a:r>
                <a:rPr lang="fr-FR" sz="2600" kern="1200" dirty="0"/>
                <a:t> data sources </a:t>
              </a:r>
              <a:r>
                <a:rPr lang="fr-FR" sz="2600" kern="1200" dirty="0" err="1"/>
                <a:t>containing</a:t>
              </a:r>
              <a:r>
                <a:rPr lang="fr-FR" sz="2600" kern="1200" dirty="0"/>
                <a:t> LU information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46C889B-411D-4B08-8F28-2891424D68F4}"/>
              </a:ext>
            </a:extLst>
          </p:cNvPr>
          <p:cNvGrpSpPr/>
          <p:nvPr/>
        </p:nvGrpSpPr>
        <p:grpSpPr>
          <a:xfrm>
            <a:off x="4622873" y="1567522"/>
            <a:ext cx="3424237" cy="2054542"/>
            <a:chOff x="3766661" y="290433"/>
            <a:chExt cx="3424237" cy="205454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558C173-C660-4B1F-BA46-E9FB7D4A43DC}"/>
                </a:ext>
              </a:extLst>
            </p:cNvPr>
            <p:cNvSpPr/>
            <p:nvPr/>
          </p:nvSpPr>
          <p:spPr>
            <a:xfrm>
              <a:off x="3766661" y="290433"/>
              <a:ext cx="3424237" cy="2054542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DBCEBD0-9AAB-4307-9668-9499CD14C803}"/>
                </a:ext>
              </a:extLst>
            </p:cNvPr>
            <p:cNvSpPr txBox="1"/>
            <p:nvPr/>
          </p:nvSpPr>
          <p:spPr>
            <a:xfrm>
              <a:off x="3766661" y="290433"/>
              <a:ext cx="3424237" cy="20545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600" kern="1200" dirty="0"/>
                <a:t>General workflow for </a:t>
              </a:r>
              <a:r>
                <a:rPr lang="fr-FR" sz="2600" b="1" kern="1200" dirty="0"/>
                <a:t>LU classification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3C20FA1-B2A9-4CB1-A487-020CE0A98BAA}"/>
              </a:ext>
            </a:extLst>
          </p:cNvPr>
          <p:cNvGrpSpPr/>
          <p:nvPr/>
        </p:nvGrpSpPr>
        <p:grpSpPr>
          <a:xfrm>
            <a:off x="8389534" y="1567522"/>
            <a:ext cx="3424237" cy="2054542"/>
            <a:chOff x="7533322" y="290433"/>
            <a:chExt cx="3424237" cy="205454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046F08F-9341-4008-A24F-7F1496014D47}"/>
                </a:ext>
              </a:extLst>
            </p:cNvPr>
            <p:cNvSpPr/>
            <p:nvPr/>
          </p:nvSpPr>
          <p:spPr>
            <a:xfrm>
              <a:off x="7533322" y="290433"/>
              <a:ext cx="3424237" cy="2054542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29BF563A-D3C2-45D0-9E12-8CB2BCFE0E60}"/>
                </a:ext>
              </a:extLst>
            </p:cNvPr>
            <p:cNvSpPr txBox="1"/>
            <p:nvPr/>
          </p:nvSpPr>
          <p:spPr>
            <a:xfrm>
              <a:off x="7533322" y="290433"/>
              <a:ext cx="3424237" cy="20545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600" kern="1200" dirty="0" err="1"/>
                <a:t>Formalization</a:t>
              </a:r>
              <a:r>
                <a:rPr lang="fr-FR" sz="2600" kern="1200" dirty="0"/>
                <a:t> of </a:t>
              </a:r>
              <a:r>
                <a:rPr lang="fr-FR" sz="2600" b="1" kern="1200" dirty="0"/>
                <a:t>LU changes</a:t>
              </a:r>
              <a:br>
                <a:rPr lang="fr-FR" sz="2600" kern="1200" dirty="0"/>
              </a:br>
              <a:r>
                <a:rPr lang="fr-FR" sz="2600" kern="1200" dirty="0"/>
                <a:t> (</a:t>
              </a:r>
              <a:r>
                <a:rPr lang="en-US" sz="2600" kern="1200" dirty="0"/>
                <a:t>semantic + geometric changes)</a:t>
              </a:r>
              <a:endParaRPr lang="fr-FR" sz="2600" kern="1200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53C1003E-F509-4353-81D3-E388747CDF2F}"/>
              </a:ext>
            </a:extLst>
          </p:cNvPr>
          <p:cNvGrpSpPr/>
          <p:nvPr/>
        </p:nvGrpSpPr>
        <p:grpSpPr>
          <a:xfrm>
            <a:off x="856212" y="3964488"/>
            <a:ext cx="3424237" cy="2054542"/>
            <a:chOff x="0" y="2687399"/>
            <a:chExt cx="3424237" cy="205454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75EBBD5-571D-40AF-9564-6238E8F0342D}"/>
                </a:ext>
              </a:extLst>
            </p:cNvPr>
            <p:cNvSpPr/>
            <p:nvPr/>
          </p:nvSpPr>
          <p:spPr>
            <a:xfrm>
              <a:off x="0" y="2687399"/>
              <a:ext cx="3424237" cy="2054542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AF2757FA-6EC6-4C3F-9C85-A11A1A962622}"/>
                </a:ext>
              </a:extLst>
            </p:cNvPr>
            <p:cNvSpPr txBox="1"/>
            <p:nvPr/>
          </p:nvSpPr>
          <p:spPr>
            <a:xfrm>
              <a:off x="0" y="2687399"/>
              <a:ext cx="3424237" cy="20545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600" kern="1200" dirty="0"/>
                <a:t>Comparison of approaches for </a:t>
              </a:r>
              <a:r>
                <a:rPr lang="en-US" sz="2600" b="1" kern="1200" dirty="0"/>
                <a:t>LU change detection</a:t>
              </a:r>
              <a:endParaRPr lang="fr-FR" sz="2600" b="1" kern="1200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9A1C3C0D-08E4-4BE1-AEB3-F8F2AE81E7A3}"/>
              </a:ext>
            </a:extLst>
          </p:cNvPr>
          <p:cNvGrpSpPr/>
          <p:nvPr/>
        </p:nvGrpSpPr>
        <p:grpSpPr>
          <a:xfrm>
            <a:off x="4622873" y="3964488"/>
            <a:ext cx="3424237" cy="2054542"/>
            <a:chOff x="3766661" y="2687399"/>
            <a:chExt cx="3424237" cy="205454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8471580-270C-4362-A857-0BFF5412EB2D}"/>
                </a:ext>
              </a:extLst>
            </p:cNvPr>
            <p:cNvSpPr/>
            <p:nvPr/>
          </p:nvSpPr>
          <p:spPr>
            <a:xfrm>
              <a:off x="3766661" y="2687399"/>
              <a:ext cx="3424237" cy="2054542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3F4838D5-2961-4837-8490-54D38721B376}"/>
                </a:ext>
              </a:extLst>
            </p:cNvPr>
            <p:cNvSpPr txBox="1"/>
            <p:nvPr/>
          </p:nvSpPr>
          <p:spPr>
            <a:xfrm>
              <a:off x="3766661" y="2687399"/>
              <a:ext cx="3424237" cy="20545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600" kern="1200" dirty="0" err="1"/>
                <a:t>Explainability</a:t>
              </a:r>
              <a:r>
                <a:rPr lang="en-US" sz="2600" kern="1200" dirty="0"/>
                <a:t> methodology applied to LU classification and change detection</a:t>
              </a:r>
              <a:endParaRPr lang="fr-FR" sz="2600" kern="1200" dirty="0"/>
            </a:p>
          </p:txBody>
        </p: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7AA12E40-F431-4DF7-B19B-65B29FA9734B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F0D52A0-73B6-4828-BBC9-5680EF34BBA2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1EB52F5-A503-442D-9E03-258F13AA1612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D6DD8CC-C70E-4DF7-84B5-A2232AC0AFA8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4AC5C49-8FB3-458A-A668-5FA189811B86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34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3E4398-3AEE-4802-A63C-87E9F7F48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Publications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D1A32D-4719-4C0E-A80E-C4CA47EA3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282700"/>
            <a:ext cx="11531600" cy="518439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900" b="1" i="0" u="none" strike="noStrike" dirty="0">
                <a:solidFill>
                  <a:srgbClr val="000000"/>
                </a:solidFill>
                <a:effectLst/>
                <a:latin typeface="Aptos"/>
              </a:rPr>
              <a:t>Journal</a:t>
            </a:r>
            <a:endParaRPr lang="en-US" sz="2900" b="0" i="0" u="none" strike="noStrike" dirty="0">
              <a:solidFill>
                <a:srgbClr val="000000"/>
              </a:solidFill>
              <a:effectLst/>
              <a:latin typeface="Aptos"/>
            </a:endParaRPr>
          </a:p>
          <a:p>
            <a:r>
              <a:rPr lang="en-US" sz="2900" b="0" i="0" u="none" strike="noStrike" dirty="0">
                <a:solidFill>
                  <a:srgbClr val="000000"/>
                </a:solidFill>
                <a:effectLst/>
                <a:latin typeface="Aptos"/>
              </a:rPr>
              <a:t>Cubaud, M., Le Bris, A., Jolivet, L., and </a:t>
            </a:r>
            <a:r>
              <a:rPr lang="en-US" sz="2900" b="0" i="0" u="none" strike="noStrike" dirty="0" err="1">
                <a:solidFill>
                  <a:srgbClr val="000000"/>
                </a:solidFill>
                <a:effectLst/>
                <a:latin typeface="Aptos"/>
              </a:rPr>
              <a:t>Olteanu-Raimond</a:t>
            </a:r>
            <a:r>
              <a:rPr lang="en-US" sz="2900" b="0" i="0" u="none" strike="noStrike" dirty="0">
                <a:solidFill>
                  <a:srgbClr val="000000"/>
                </a:solidFill>
                <a:effectLst/>
                <a:latin typeface="Aptos"/>
              </a:rPr>
              <a:t>, A. M. (2024). Assessing the transferability of a multi-source land use classification workflow across two heterogeneous urban and rural areas. </a:t>
            </a:r>
            <a:r>
              <a:rPr lang="en-US" sz="2900" b="0" i="1" u="none" strike="noStrike" dirty="0">
                <a:solidFill>
                  <a:srgbClr val="000000"/>
                </a:solidFill>
                <a:effectLst/>
                <a:latin typeface="Aptos"/>
              </a:rPr>
              <a:t>International Journal of Digital Earth</a:t>
            </a:r>
            <a:r>
              <a:rPr lang="en-US" sz="2900" b="0" i="0" u="none" strike="noStrike" dirty="0">
                <a:solidFill>
                  <a:srgbClr val="000000"/>
                </a:solidFill>
                <a:effectLst/>
                <a:latin typeface="Aptos"/>
              </a:rPr>
              <a:t>, </a:t>
            </a:r>
            <a:r>
              <a:rPr lang="en-US" sz="2900" b="0" i="1" u="none" strike="noStrike" dirty="0">
                <a:solidFill>
                  <a:srgbClr val="000000"/>
                </a:solidFill>
                <a:effectLst/>
                <a:latin typeface="Aptos"/>
              </a:rPr>
              <a:t>17</a:t>
            </a:r>
            <a:r>
              <a:rPr lang="en-US" sz="2900" b="0" i="0" u="none" strike="noStrike" dirty="0">
                <a:solidFill>
                  <a:srgbClr val="000000"/>
                </a:solidFill>
                <a:effectLst/>
                <a:latin typeface="Aptos"/>
              </a:rPr>
              <a:t>(1). </a:t>
            </a:r>
            <a:r>
              <a:rPr lang="en-US" sz="2900" b="0" i="0" u="sng" strike="noStrike" dirty="0">
                <a:solidFill>
                  <a:srgbClr val="467886"/>
                </a:solidFill>
                <a:effectLst/>
                <a:latin typeface="Aptos"/>
                <a:hlinkClick r:id="rId2"/>
              </a:rPr>
              <a:t>https://doi.org/10.1080/17538947.2024.2376274</a:t>
            </a:r>
            <a:br>
              <a:rPr lang="en-US" sz="2900" b="0" i="0" u="sng" strike="noStrike" dirty="0">
                <a:solidFill>
                  <a:srgbClr val="467886"/>
                </a:solidFill>
                <a:effectLst/>
                <a:latin typeface="Aptos"/>
              </a:rPr>
            </a:br>
            <a:endParaRPr lang="en-US" sz="2900" b="0" i="0" u="none" strike="noStrike" dirty="0">
              <a:solidFill>
                <a:srgbClr val="000000"/>
              </a:solidFill>
              <a:effectLst/>
              <a:latin typeface="Aptos"/>
            </a:endParaRPr>
          </a:p>
          <a:p>
            <a:pPr marL="0" indent="0">
              <a:buNone/>
            </a:pPr>
            <a:r>
              <a:rPr lang="en-US" sz="2900" b="1" i="0" u="none" strike="noStrike" dirty="0">
                <a:solidFill>
                  <a:srgbClr val="000000"/>
                </a:solidFill>
                <a:effectLst/>
                <a:latin typeface="Aptos"/>
              </a:rPr>
              <a:t>International conferences</a:t>
            </a:r>
          </a:p>
          <a:p>
            <a:r>
              <a:rPr lang="en-US" sz="2900" b="0" i="0" u="none" strike="noStrike" dirty="0">
                <a:solidFill>
                  <a:srgbClr val="000000"/>
                </a:solidFill>
                <a:effectLst/>
                <a:latin typeface="Aptos"/>
              </a:rPr>
              <a:t>Cubaud, M., Le Bris, A., Jolivet, L., and </a:t>
            </a:r>
            <a:r>
              <a:rPr lang="en-US" sz="2900" b="0" i="0" u="none" strike="noStrike" dirty="0" err="1">
                <a:solidFill>
                  <a:srgbClr val="000000"/>
                </a:solidFill>
                <a:effectLst/>
                <a:latin typeface="Aptos"/>
              </a:rPr>
              <a:t>Olteanu-Raimond</a:t>
            </a:r>
            <a:r>
              <a:rPr lang="en-US" sz="2900" b="0" i="0" u="none" strike="noStrike" dirty="0">
                <a:solidFill>
                  <a:srgbClr val="000000"/>
                </a:solidFill>
                <a:effectLst/>
                <a:latin typeface="Aptos"/>
              </a:rPr>
              <a:t>, A.-M. </a:t>
            </a:r>
            <a:r>
              <a:rPr lang="en-US" sz="2900" dirty="0">
                <a:solidFill>
                  <a:srgbClr val="000000"/>
                </a:solidFill>
                <a:latin typeface="Aptos"/>
              </a:rPr>
              <a:t>(2023).</a:t>
            </a:r>
            <a:r>
              <a:rPr lang="en-US" sz="2900" b="0" i="0" u="none" strike="noStrike" dirty="0">
                <a:solidFill>
                  <a:srgbClr val="000000"/>
                </a:solidFill>
                <a:effectLst/>
                <a:latin typeface="Aptos"/>
              </a:rPr>
              <a:t> Comparison of </a:t>
            </a:r>
            <a:r>
              <a:rPr lang="en-US" sz="2900" dirty="0">
                <a:solidFill>
                  <a:srgbClr val="000000"/>
                </a:solidFill>
                <a:latin typeface="Aptos"/>
              </a:rPr>
              <a:t>two data fusion</a:t>
            </a:r>
            <a:r>
              <a:rPr lang="en-US" sz="2900" b="0" i="0" u="none" strike="noStrike" dirty="0">
                <a:solidFill>
                  <a:srgbClr val="000000"/>
                </a:solidFill>
                <a:effectLst/>
                <a:latin typeface="Aptos"/>
              </a:rPr>
              <a:t> approaches for </a:t>
            </a:r>
            <a:r>
              <a:rPr lang="en-US" sz="2900" dirty="0">
                <a:solidFill>
                  <a:srgbClr val="000000"/>
                </a:solidFill>
                <a:latin typeface="Aptos"/>
              </a:rPr>
              <a:t>land</a:t>
            </a:r>
            <a:r>
              <a:rPr lang="en-US" sz="2900" b="0" i="0" u="none" strike="noStrike" dirty="0">
                <a:solidFill>
                  <a:srgbClr val="000000"/>
                </a:solidFill>
                <a:effectLst/>
                <a:latin typeface="Aptos"/>
              </a:rPr>
              <a:t> use classification, Int. Arch. </a:t>
            </a:r>
            <a:r>
              <a:rPr lang="en-US" sz="2900" b="0" i="0" u="none" strike="noStrike" dirty="0" err="1">
                <a:solidFill>
                  <a:srgbClr val="000000"/>
                </a:solidFill>
                <a:effectLst/>
                <a:latin typeface="Aptos"/>
              </a:rPr>
              <a:t>Photogramm</a:t>
            </a:r>
            <a:r>
              <a:rPr lang="en-US" sz="2900" b="0" i="0" u="none" strike="noStrike" dirty="0">
                <a:solidFill>
                  <a:srgbClr val="000000"/>
                </a:solidFill>
                <a:effectLst/>
                <a:latin typeface="Aptos"/>
              </a:rPr>
              <a:t>. Remote Sens. Spatial Inf. Sci., XLVIII-1/W2-2023, 699–706, </a:t>
            </a:r>
            <a:r>
              <a:rPr lang="en-US" sz="2900" b="0" i="0" u="none" strike="noStrike" dirty="0">
                <a:solidFill>
                  <a:srgbClr val="000000"/>
                </a:solidFill>
                <a:effectLst/>
                <a:latin typeface="Aptos"/>
                <a:hlinkClick r:id="rId3"/>
              </a:rPr>
              <a:t>https://doi.org/10.5194/isprs-archives-XLVIII-1-W2-2023-699-2023</a:t>
            </a:r>
            <a:r>
              <a:rPr lang="en-US" sz="2900" b="0" i="0" u="none" strike="noStrike" dirty="0">
                <a:solidFill>
                  <a:srgbClr val="000000"/>
                </a:solidFill>
                <a:effectLst/>
                <a:latin typeface="Aptos"/>
              </a:rPr>
              <a:t>, 2023. </a:t>
            </a:r>
            <a:br>
              <a:rPr lang="en-US" sz="2900" b="0" i="0" u="none" strike="noStrike" dirty="0">
                <a:solidFill>
                  <a:srgbClr val="000000"/>
                </a:solidFill>
                <a:effectLst/>
                <a:latin typeface="Aptos"/>
              </a:rPr>
            </a:br>
            <a:endParaRPr lang="en-US" sz="2900" u="sng" dirty="0">
              <a:solidFill>
                <a:srgbClr val="467886"/>
              </a:solidFill>
              <a:latin typeface="Aptos"/>
            </a:endParaRPr>
          </a:p>
          <a:p>
            <a:pPr algn="l"/>
            <a:r>
              <a:rPr lang="en-US" sz="2900" b="0" i="0" u="none" strike="noStrike" dirty="0">
                <a:solidFill>
                  <a:srgbClr val="000000"/>
                </a:solidFill>
                <a:effectLst/>
                <a:latin typeface="Aptos"/>
              </a:rPr>
              <a:t>Cubaud, M., Le Bris, A., Jolivet, L., and </a:t>
            </a:r>
            <a:r>
              <a:rPr lang="en-US" sz="2900" b="0" i="0" u="none" strike="noStrike" dirty="0" err="1">
                <a:solidFill>
                  <a:srgbClr val="000000"/>
                </a:solidFill>
                <a:effectLst/>
                <a:latin typeface="Aptos"/>
              </a:rPr>
              <a:t>Olteanu-Raimond</a:t>
            </a:r>
            <a:r>
              <a:rPr lang="en-US" sz="2900" b="0" i="0" u="none" strike="noStrike" dirty="0">
                <a:solidFill>
                  <a:srgbClr val="000000"/>
                </a:solidFill>
                <a:effectLst/>
                <a:latin typeface="Aptos"/>
              </a:rPr>
              <a:t>, A. M. (2025). </a:t>
            </a:r>
            <a:r>
              <a:rPr lang="en-US" sz="2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Interpretability of a multi-source Land Use classification machine learning model using a SHAP approach, </a:t>
            </a:r>
            <a:r>
              <a:rPr lang="en-US" sz="29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International Conference on Spatial Analysis and </a:t>
            </a:r>
            <a:r>
              <a:rPr lang="en-US" sz="29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GEOmatics</a:t>
            </a:r>
            <a:r>
              <a:rPr lang="en-US" sz="29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(SAGEO 2025)</a:t>
            </a:r>
            <a:br>
              <a:rPr lang="en-US" sz="29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29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en-US" sz="2900" b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Future publications</a:t>
            </a:r>
          </a:p>
          <a:p>
            <a:r>
              <a:rPr lang="en-US" sz="290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Cubaud, M., </a:t>
            </a:r>
            <a:r>
              <a:rPr lang="en-US" sz="290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Olteanu-Raimond</a:t>
            </a:r>
            <a:r>
              <a:rPr lang="en-US" sz="290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A-M., Fonte, C., Duarte, D., </a:t>
            </a:r>
            <a:r>
              <a:rPr lang="en-US" sz="290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Estima</a:t>
            </a:r>
            <a:r>
              <a:rPr lang="en-US" sz="290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J., See, L., </a:t>
            </a:r>
            <a:r>
              <a:rPr lang="en-US" sz="290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Gonthier</a:t>
            </a:r>
            <a:r>
              <a:rPr lang="en-US" sz="290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N., Jolivet, L., Mallet, C., Le Bris, A., </a:t>
            </a:r>
            <a:r>
              <a:rPr lang="en-US" sz="290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Vyron</a:t>
            </a:r>
            <a:r>
              <a:rPr lang="en-US" sz="290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A.: </a:t>
            </a:r>
            <a:r>
              <a:rPr lang="en-US" sz="290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OntoLULC</a:t>
            </a:r>
            <a:r>
              <a:rPr lang="en-US" sz="290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-SOTA: An ontology based approach to make systematic reviews for LULC data, ISPRS 2026 (</a:t>
            </a:r>
            <a:r>
              <a:rPr lang="en-US" sz="2900" dirty="0">
                <a:solidFill>
                  <a:srgbClr val="000000"/>
                </a:solidFill>
                <a:latin typeface="Calibri" panose="020F0502020204030204" pitchFamily="34" charset="0"/>
              </a:rPr>
              <a:t>submitte</a:t>
            </a:r>
            <a:r>
              <a:rPr lang="en-US" sz="290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d)</a:t>
            </a:r>
          </a:p>
          <a:p>
            <a:pPr marL="0" indent="0">
              <a:buNone/>
            </a:pPr>
            <a:br>
              <a:rPr lang="en-US" sz="2900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2900" b="1" dirty="0">
                <a:solidFill>
                  <a:srgbClr val="000000"/>
                </a:solidFill>
                <a:latin typeface="Calibri" panose="020F0502020204030204" pitchFamily="34" charset="0"/>
              </a:rPr>
              <a:t>Datasets</a:t>
            </a:r>
          </a:p>
          <a:p>
            <a:r>
              <a:rPr lang="en-US" sz="2900" dirty="0">
                <a:solidFill>
                  <a:srgbClr val="000000"/>
                </a:solidFill>
                <a:latin typeface="Calibri" panose="020F0502020204030204" pitchFamily="34" charset="0"/>
              </a:rPr>
              <a:t>Cubaud, M., Le Bris, A., Jolivet, L., </a:t>
            </a:r>
            <a:r>
              <a:rPr lang="en-US" sz="2900" dirty="0" err="1">
                <a:solidFill>
                  <a:srgbClr val="000000"/>
                </a:solidFill>
                <a:latin typeface="Calibri" panose="020F0502020204030204" pitchFamily="34" charset="0"/>
              </a:rPr>
              <a:t>Olteanu-Raimond</a:t>
            </a:r>
            <a:r>
              <a:rPr lang="en-US" sz="2900" dirty="0">
                <a:solidFill>
                  <a:srgbClr val="000000"/>
                </a:solidFill>
                <a:latin typeface="Calibri" panose="020F0502020204030204" pitchFamily="34" charset="0"/>
              </a:rPr>
              <a:t>, A.-M., &amp; </a:t>
            </a:r>
            <a:r>
              <a:rPr lang="en-US" sz="2900" dirty="0" err="1">
                <a:solidFill>
                  <a:srgbClr val="000000"/>
                </a:solidFill>
                <a:latin typeface="Calibri" panose="020F0502020204030204" pitchFamily="34" charset="0"/>
              </a:rPr>
              <a:t>Institut</a:t>
            </a:r>
            <a:r>
              <a:rPr lang="en-US" sz="2900" dirty="0">
                <a:solidFill>
                  <a:srgbClr val="000000"/>
                </a:solidFill>
                <a:latin typeface="Calibri" panose="020F0502020204030204" pitchFamily="34" charset="0"/>
              </a:rPr>
              <a:t> national de </a:t>
            </a:r>
            <a:r>
              <a:rPr lang="en-US" sz="2900" dirty="0" err="1">
                <a:solidFill>
                  <a:srgbClr val="000000"/>
                </a:solidFill>
                <a:latin typeface="Calibri" panose="020F0502020204030204" pitchFamily="34" charset="0"/>
              </a:rPr>
              <a:t>l'information</a:t>
            </a:r>
            <a:r>
              <a:rPr lang="en-US" sz="29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Calibri" panose="020F0502020204030204" pitchFamily="34" charset="0"/>
              </a:rPr>
              <a:t>géographique</a:t>
            </a:r>
            <a:r>
              <a:rPr lang="en-US" sz="2900" dirty="0">
                <a:solidFill>
                  <a:srgbClr val="000000"/>
                </a:solidFill>
                <a:latin typeface="Calibri" panose="020F0502020204030204" pitchFamily="34" charset="0"/>
              </a:rPr>
              <a:t> et </a:t>
            </a:r>
            <a:r>
              <a:rPr lang="en-US" sz="2900" dirty="0" err="1">
                <a:solidFill>
                  <a:srgbClr val="000000"/>
                </a:solidFill>
                <a:latin typeface="Calibri" panose="020F0502020204030204" pitchFamily="34" charset="0"/>
              </a:rPr>
              <a:t>forestière</a:t>
            </a:r>
            <a:r>
              <a:rPr lang="en-US" sz="2900" dirty="0">
                <a:solidFill>
                  <a:srgbClr val="000000"/>
                </a:solidFill>
                <a:latin typeface="Calibri" panose="020F0502020204030204" pitchFamily="34" charset="0"/>
              </a:rPr>
              <a:t>. (2024). OCS GE Land Use dataset including the French departments of Gers and Rhône. </a:t>
            </a:r>
            <a:r>
              <a:rPr lang="en-US" sz="2900" dirty="0" err="1">
                <a:solidFill>
                  <a:srgbClr val="000000"/>
                </a:solidFill>
                <a:latin typeface="Calibri" panose="020F0502020204030204" pitchFamily="34" charset="0"/>
              </a:rPr>
              <a:t>Zenodo</a:t>
            </a:r>
            <a:r>
              <a:rPr lang="en-US" sz="2900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  <a:r>
              <a:rPr lang="en-US" sz="2900" dirty="0">
                <a:solidFill>
                  <a:srgbClr val="000000"/>
                </a:solidFill>
                <a:latin typeface="Calibri" panose="020F0502020204030204" pitchFamily="34" charset="0"/>
                <a:hlinkClick r:id="rId4"/>
              </a:rPr>
              <a:t>https://doi.org/10.5281/zenodo.10462844</a:t>
            </a:r>
            <a:r>
              <a:rPr lang="en-US" sz="29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2900" b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Code</a:t>
            </a:r>
          </a:p>
          <a:p>
            <a:r>
              <a:rPr lang="en-US" sz="290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hlinkClick r:id="rId5"/>
              </a:rPr>
              <a:t>https://github.com/mcubaud/multi-source-Land-Use-classification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US" sz="280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F40888-D0D4-4CE0-880F-DAE3341D68A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7923F4-E6B6-46D3-B841-AB0C5A1016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55809C-EDCD-438A-A524-B62B64549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81</a:t>
            </a:fld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7FD7758-34C4-4B59-8A65-007436D1BA9C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C0DD490-A901-4285-AEDB-FA6E74C1D7C5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FB2AD59-22DA-4D7C-A6A1-400AD502227A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5E1453B-A67C-42C7-BB69-99FA20918ED3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6B5D72A-BB84-4ED3-8C43-7C22E31D79EB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5088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Espace réservé du contenu 6">
            <a:extLst>
              <a:ext uri="{FF2B5EF4-FFF2-40B4-BE49-F238E27FC236}">
                <a16:creationId xmlns:a16="http://schemas.microsoft.com/office/drawing/2014/main" id="{4C93F8DE-99FE-46A5-B8BE-CEB9BC66FD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248993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383267B5-413E-4E9D-A4FC-472591854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Perspectives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F190F3-652B-4692-9B28-9351A6BFFD9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F95B91-4920-4540-86C6-42AF58095A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3629C8-A7EF-483C-9C46-AEF6FE8C0B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82</a:t>
            </a:fld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E6D6216-BBA5-461E-B85A-27854416A31A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F44FB05-DFD9-4903-A4D0-9D2106053A2A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CA85858-90D3-4E5A-8527-42DFB2B0D0C2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0C82F53-3F07-42CF-828E-D552B490B8C3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10E64FB-16A7-46FE-A8CD-7BBFD59306F4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22420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3267B5-413E-4E9D-A4FC-472591854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Perspectives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79898AD4-2FAB-461F-A3B5-90FF0FD8F2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509535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F190F3-652B-4692-9B28-9351A6BFFD9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F95B91-4920-4540-86C6-42AF58095A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3629C8-A7EF-483C-9C46-AEF6FE8C0B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83</a:t>
            </a:fld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E6D6216-BBA5-461E-B85A-27854416A31A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F44FB05-DFD9-4903-A4D0-9D2106053A2A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CA85858-90D3-4E5A-8527-42DFB2B0D0C2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0C82F53-3F07-42CF-828E-D552B490B8C3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10E64FB-16A7-46FE-A8CD-7BBFD59306F4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2660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6A4BD2-F818-4805-8CDC-57CDD7685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Improve LU change detection ground truths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932013-AF29-4F96-A96D-FA6BFCFC9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27619" cy="4351338"/>
          </a:xfrm>
        </p:spPr>
        <p:txBody>
          <a:bodyPr/>
          <a:lstStyle/>
          <a:p>
            <a:r>
              <a:rPr lang="fr-FR" dirty="0" err="1"/>
              <a:t>Using</a:t>
            </a:r>
            <a:r>
              <a:rPr lang="fr-FR" dirty="0"/>
              <a:t> crowdsourcing </a:t>
            </a:r>
            <a:r>
              <a:rPr lang="fr-FR" dirty="0" err="1"/>
              <a:t>campaigns</a:t>
            </a:r>
            <a:r>
              <a:rPr lang="fr-FR" dirty="0"/>
              <a:t> to </a:t>
            </a:r>
            <a:r>
              <a:rPr lang="fr-FR" dirty="0" err="1"/>
              <a:t>validate</a:t>
            </a:r>
            <a:r>
              <a:rPr lang="fr-FR" dirty="0"/>
              <a:t> LU changes</a:t>
            </a:r>
            <a:br>
              <a:rPr lang="fr-FR" dirty="0"/>
            </a:br>
            <a:r>
              <a:rPr lang="fr-FR" dirty="0"/>
              <a:t>(L. Liu et al., </a:t>
            </a:r>
            <a:r>
              <a:rPr lang="fr-FR" dirty="0">
                <a:solidFill>
                  <a:srgbClr val="5757FF"/>
                </a:solidFill>
              </a:rPr>
              <a:t>2021</a:t>
            </a:r>
            <a:r>
              <a:rPr lang="fr-FR" dirty="0"/>
              <a:t>)</a:t>
            </a:r>
          </a:p>
          <a:p>
            <a:endParaRPr lang="fr-FR" dirty="0"/>
          </a:p>
          <a:p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automatic</a:t>
            </a:r>
            <a:r>
              <a:rPr lang="fr-FR" dirty="0"/>
              <a:t> label noise </a:t>
            </a:r>
            <a:r>
              <a:rPr lang="fr-FR" dirty="0" err="1"/>
              <a:t>detection</a:t>
            </a:r>
            <a:r>
              <a:rPr lang="fr-FR" dirty="0"/>
              <a:t> </a:t>
            </a:r>
            <a:r>
              <a:rPr lang="fr-FR" dirty="0" err="1"/>
              <a:t>approaches</a:t>
            </a:r>
            <a:r>
              <a:rPr lang="fr-FR" dirty="0"/>
              <a:t> (Liang et al., </a:t>
            </a:r>
            <a:r>
              <a:rPr lang="fr-FR" dirty="0">
                <a:solidFill>
                  <a:srgbClr val="5757FF"/>
                </a:solidFill>
              </a:rPr>
              <a:t>2022</a:t>
            </a:r>
            <a:r>
              <a:rPr lang="fr-FR" dirty="0"/>
              <a:t>)</a:t>
            </a:r>
          </a:p>
          <a:p>
            <a:endParaRPr lang="fr-FR" dirty="0"/>
          </a:p>
          <a:p>
            <a:r>
              <a:rPr lang="fr-FR" dirty="0" err="1"/>
              <a:t>Increasing</a:t>
            </a:r>
            <a:r>
              <a:rPr lang="fr-FR" dirty="0"/>
              <a:t> the </a:t>
            </a:r>
            <a:r>
              <a:rPr lang="fr-FR" dirty="0" err="1"/>
              <a:t>variety</a:t>
            </a:r>
            <a:r>
              <a:rPr lang="fr-FR" dirty="0"/>
              <a:t> by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several</a:t>
            </a:r>
            <a:r>
              <a:rPr lang="fr-FR" dirty="0"/>
              <a:t> </a:t>
            </a:r>
            <a:r>
              <a:rPr lang="fr-FR" dirty="0" err="1"/>
              <a:t>study</a:t>
            </a:r>
            <a:r>
              <a:rPr lang="fr-FR" dirty="0"/>
              <a:t> areas or by </a:t>
            </a:r>
            <a:r>
              <a:rPr lang="fr-FR" dirty="0" err="1"/>
              <a:t>generating</a:t>
            </a:r>
            <a:r>
              <a:rPr lang="fr-FR" dirty="0"/>
              <a:t> </a:t>
            </a:r>
            <a:r>
              <a:rPr lang="fr-FR" dirty="0" err="1"/>
              <a:t>synthetic</a:t>
            </a:r>
            <a:r>
              <a:rPr lang="fr-FR" dirty="0"/>
              <a:t> changes (</a:t>
            </a:r>
            <a:r>
              <a:rPr lang="fr-FR" dirty="0" err="1"/>
              <a:t>Benidir</a:t>
            </a:r>
            <a:r>
              <a:rPr lang="fr-FR" dirty="0"/>
              <a:t> et al., </a:t>
            </a:r>
            <a:r>
              <a:rPr lang="fr-FR" dirty="0">
                <a:solidFill>
                  <a:srgbClr val="5757FF"/>
                </a:solidFill>
              </a:rPr>
              <a:t>2025</a:t>
            </a:r>
            <a:r>
              <a:rPr lang="fr-FR" dirty="0"/>
              <a:t>)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50A298-2170-401C-AF83-AEC4C15B55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864F17-EE51-4282-9320-585CAFAA02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D2BA46-3FCB-4048-8166-6A767882D7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84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F856A6F-F640-483C-ADCE-B4A916D3B9BD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2483762-477C-48D3-91E2-6ED2E5EF95AC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D9B377F-A90D-4D08-B5AD-5730F36ABB19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2736475-7DD1-4616-9D1E-50CE3FBCC0A6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041A3AD-F505-42EC-9F4A-D3D7461CD1C7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1145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3267B5-413E-4E9D-A4FC-472591854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Perspectives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79898AD4-2FAB-461F-A3B5-90FF0FD8F2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583389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F190F3-652B-4692-9B28-9351A6BFFD9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F95B91-4920-4540-86C6-42AF58095A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3629C8-A7EF-483C-9C46-AEF6FE8C0B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85</a:t>
            </a:fld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16D480-27F1-4322-AD4E-4E5A637D5EF2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909D8CA-6E0A-44DE-8FB7-8CD5F616712B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0035D7D-6BD5-49CA-9257-DF1D51867E19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DA3634B-F5B6-4599-BA88-0A52E55DCB11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F6C6054-97F8-4190-BB5E-48AACA8668AD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15200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278473-4ACA-4F8E-961C-9B7C0F294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Better</a:t>
            </a:r>
            <a:r>
              <a:rPr lang="fr-FR" dirty="0"/>
              <a:t> </a:t>
            </a:r>
            <a:r>
              <a:rPr lang="fr-FR" dirty="0" err="1"/>
              <a:t>integration</a:t>
            </a:r>
            <a:r>
              <a:rPr lang="fr-FR" dirty="0"/>
              <a:t> of </a:t>
            </a:r>
            <a:r>
              <a:rPr lang="fr-FR" dirty="0" err="1"/>
              <a:t>remote</a:t>
            </a:r>
            <a:r>
              <a:rPr lang="fr-FR" dirty="0"/>
              <a:t> </a:t>
            </a:r>
            <a:r>
              <a:rPr lang="fr-FR" dirty="0" err="1"/>
              <a:t>sensing</a:t>
            </a:r>
            <a:r>
              <a:rPr lang="fr-FR" dirty="0"/>
              <a:t> information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D33021-1247-4902-870C-5E9B7C1CEC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116252-1794-4AF2-BC0A-6792B23856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ADC9C1-CCF9-4AA8-B143-2D0033C1C0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86</a:t>
            </a:fld>
            <a:endParaRPr lang="fr-FR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511B0292-A21A-4717-BD06-C4CBAF8298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24" y="1516464"/>
            <a:ext cx="2601829" cy="256628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BB369544-A2B0-409E-B85A-EC5F99F649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939" y="4324185"/>
            <a:ext cx="1843239" cy="1818058"/>
          </a:xfrm>
          <a:prstGeom prst="rect">
            <a:avLst/>
          </a:prstGeom>
        </p:spPr>
      </p:pic>
      <p:sp>
        <p:nvSpPr>
          <p:cNvPr id="9" name="Trapèze 8">
            <a:extLst>
              <a:ext uri="{FF2B5EF4-FFF2-40B4-BE49-F238E27FC236}">
                <a16:creationId xmlns:a16="http://schemas.microsoft.com/office/drawing/2014/main" id="{793B75E1-F202-42A9-81B2-829D8D13BA0E}"/>
              </a:ext>
            </a:extLst>
          </p:cNvPr>
          <p:cNvSpPr/>
          <p:nvPr/>
        </p:nvSpPr>
        <p:spPr>
          <a:xfrm rot="5400000">
            <a:off x="3505788" y="2106225"/>
            <a:ext cx="2584810" cy="1405288"/>
          </a:xfrm>
          <a:prstGeom prst="trapezoid">
            <a:avLst>
              <a:gd name="adj" fmla="val 3595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A372CE0-4753-4389-B676-C8250D331B17}"/>
              </a:ext>
            </a:extLst>
          </p:cNvPr>
          <p:cNvSpPr txBox="1"/>
          <p:nvPr/>
        </p:nvSpPr>
        <p:spPr>
          <a:xfrm>
            <a:off x="4354113" y="1117383"/>
            <a:ext cx="2752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FLAIR (</a:t>
            </a:r>
            <a:r>
              <a:rPr lang="fr-FR" sz="1800" dirty="0" err="1"/>
              <a:t>Garioud</a:t>
            </a:r>
            <a:r>
              <a:rPr lang="fr-FR" sz="1800" dirty="0"/>
              <a:t> et al., </a:t>
            </a:r>
            <a:r>
              <a:rPr lang="fr-FR" sz="1800" dirty="0">
                <a:solidFill>
                  <a:srgbClr val="5757FF"/>
                </a:solidFill>
              </a:rPr>
              <a:t>2022</a:t>
            </a:r>
            <a:r>
              <a:rPr lang="fr-FR" dirty="0"/>
              <a:t>) U-Net </a:t>
            </a:r>
            <a:r>
              <a:rPr lang="fr-FR" dirty="0" err="1"/>
              <a:t>trained</a:t>
            </a:r>
            <a:r>
              <a:rPr lang="fr-FR" dirty="0"/>
              <a:t> for LC</a:t>
            </a:r>
          </a:p>
        </p:txBody>
      </p:sp>
      <p:sp>
        <p:nvSpPr>
          <p:cNvPr id="12" name="Trapèze 11">
            <a:extLst>
              <a:ext uri="{FF2B5EF4-FFF2-40B4-BE49-F238E27FC236}">
                <a16:creationId xmlns:a16="http://schemas.microsoft.com/office/drawing/2014/main" id="{DC7443AB-E929-4EF3-B8EB-722A0B3D9BAB}"/>
              </a:ext>
            </a:extLst>
          </p:cNvPr>
          <p:cNvSpPr/>
          <p:nvPr/>
        </p:nvSpPr>
        <p:spPr>
          <a:xfrm rot="16200000" flipH="1">
            <a:off x="5252773" y="2096962"/>
            <a:ext cx="2584810" cy="1405288"/>
          </a:xfrm>
          <a:prstGeom prst="trapezoid">
            <a:avLst>
              <a:gd name="adj" fmla="val 3595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0A9D609-E9C3-45FB-878E-F0AE06D3A660}"/>
              </a:ext>
            </a:extLst>
          </p:cNvPr>
          <p:cNvCxnSpPr/>
          <p:nvPr/>
        </p:nvCxnSpPr>
        <p:spPr>
          <a:xfrm>
            <a:off x="5671684" y="3647976"/>
            <a:ext cx="0" cy="5303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7EAB205C-C845-414B-BB18-7EC29E122807}"/>
              </a:ext>
            </a:extLst>
          </p:cNvPr>
          <p:cNvCxnSpPr/>
          <p:nvPr/>
        </p:nvCxnSpPr>
        <p:spPr>
          <a:xfrm>
            <a:off x="6096000" y="3793885"/>
            <a:ext cx="0" cy="5303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DFCC0389-2345-4ADE-85C3-B2F35F62EE8E}"/>
              </a:ext>
            </a:extLst>
          </p:cNvPr>
          <p:cNvSpPr txBox="1"/>
          <p:nvPr/>
        </p:nvSpPr>
        <p:spPr>
          <a:xfrm>
            <a:off x="4300084" y="2614939"/>
            <a:ext cx="1080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Encoder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9AAEE07-8568-47C4-B488-21860C0967CD}"/>
              </a:ext>
            </a:extLst>
          </p:cNvPr>
          <p:cNvSpPr txBox="1"/>
          <p:nvPr/>
        </p:nvSpPr>
        <p:spPr>
          <a:xfrm>
            <a:off x="6079957" y="2614939"/>
            <a:ext cx="1026694" cy="369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Decoder</a:t>
            </a:r>
            <a:endParaRPr lang="fr-FR" dirty="0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EE70EE66-17EA-4901-992E-671F23D50C8E}"/>
              </a:ext>
            </a:extLst>
          </p:cNvPr>
          <p:cNvCxnSpPr/>
          <p:nvPr/>
        </p:nvCxnSpPr>
        <p:spPr>
          <a:xfrm>
            <a:off x="5247372" y="3793884"/>
            <a:ext cx="0" cy="5303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E77D03A5-97A9-473A-88C7-F9E63B9C2B20}"/>
              </a:ext>
            </a:extLst>
          </p:cNvPr>
          <p:cNvSpPr/>
          <p:nvPr/>
        </p:nvSpPr>
        <p:spPr>
          <a:xfrm>
            <a:off x="7584707" y="1497938"/>
            <a:ext cx="2630711" cy="25848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/>
              <a:t>Raster LC</a:t>
            </a:r>
          </a:p>
          <a:p>
            <a:pPr algn="ctr"/>
            <a:r>
              <a:rPr lang="fr-FR" sz="3200" dirty="0"/>
              <a:t>Classification</a:t>
            </a:r>
          </a:p>
        </p:txBody>
      </p:sp>
      <p:sp>
        <p:nvSpPr>
          <p:cNvPr id="22" name="Flèche : droite 21">
            <a:extLst>
              <a:ext uri="{FF2B5EF4-FFF2-40B4-BE49-F238E27FC236}">
                <a16:creationId xmlns:a16="http://schemas.microsoft.com/office/drawing/2014/main" id="{FC539944-7E7F-4E68-84D5-D5BFCCD20723}"/>
              </a:ext>
            </a:extLst>
          </p:cNvPr>
          <p:cNvSpPr/>
          <p:nvPr/>
        </p:nvSpPr>
        <p:spPr>
          <a:xfrm>
            <a:off x="6805060" y="4689386"/>
            <a:ext cx="2290813" cy="10876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Intersection </a:t>
            </a:r>
            <a:r>
              <a:rPr lang="fr-FR" dirty="0" err="1"/>
              <a:t>with</a:t>
            </a:r>
            <a:r>
              <a:rPr lang="fr-FR" dirty="0"/>
              <a:t> LU mapping </a:t>
            </a:r>
            <a:r>
              <a:rPr lang="fr-FR" dirty="0" err="1"/>
              <a:t>units</a:t>
            </a:r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D678897-B98F-45CC-B893-2AEC508E3B4F}"/>
              </a:ext>
            </a:extLst>
          </p:cNvPr>
          <p:cNvSpPr txBox="1"/>
          <p:nvPr/>
        </p:nvSpPr>
        <p:spPr>
          <a:xfrm>
            <a:off x="9240252" y="4771548"/>
            <a:ext cx="23937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Extraction of </a:t>
            </a:r>
            <a:r>
              <a:rPr lang="fr-FR" b="1" dirty="0" err="1"/>
              <a:t>attributes</a:t>
            </a:r>
            <a:br>
              <a:rPr lang="fr-FR" dirty="0"/>
            </a:br>
            <a:r>
              <a:rPr lang="fr-FR" dirty="0"/>
              <a:t>for LU classification or</a:t>
            </a:r>
            <a:br>
              <a:rPr lang="fr-FR" dirty="0"/>
            </a:br>
            <a:r>
              <a:rPr lang="fr-FR" dirty="0"/>
              <a:t>LU change </a:t>
            </a:r>
            <a:r>
              <a:rPr lang="fr-FR" dirty="0" err="1"/>
              <a:t>detection</a:t>
            </a:r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6A25F2E-03C6-4B88-839B-19ACF2FE97E3}"/>
              </a:ext>
            </a:extLst>
          </p:cNvPr>
          <p:cNvSpPr txBox="1"/>
          <p:nvPr/>
        </p:nvSpPr>
        <p:spPr>
          <a:xfrm>
            <a:off x="4893261" y="6103485"/>
            <a:ext cx="1460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Feature</a:t>
            </a:r>
            <a:r>
              <a:rPr lang="fr-FR" dirty="0"/>
              <a:t> </a:t>
            </a:r>
            <a:r>
              <a:rPr lang="fr-FR" dirty="0" err="1"/>
              <a:t>maps</a:t>
            </a:r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BB11457-2FF5-4D2C-A7AE-BF034D42DA91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2048859-9FC6-4018-A63C-FA13FADFD760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39607F6-0F80-4EA8-BE9F-E6D512BB1CE1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466F9AA-3077-4861-8DBD-AC47AC87DDA7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2D73410-59B3-4905-BF82-DF270F5CB145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F03D93C-5F11-4B9C-8585-23F657200B94}"/>
              </a:ext>
            </a:extLst>
          </p:cNvPr>
          <p:cNvSpPr txBox="1"/>
          <p:nvPr/>
        </p:nvSpPr>
        <p:spPr>
          <a:xfrm>
            <a:off x="10333265" y="2014774"/>
            <a:ext cx="172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Fine tune</a:t>
            </a:r>
            <a:r>
              <a:rPr lang="fr-FR" dirty="0"/>
              <a:t> for LU classification or LU change </a:t>
            </a:r>
            <a:r>
              <a:rPr lang="fr-FR" dirty="0" err="1"/>
              <a:t>detection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185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/>
      <p:bldP spid="10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3267B5-413E-4E9D-A4FC-472591854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Perspectives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79898AD4-2FAB-461F-A3B5-90FF0FD8F2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758175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F190F3-652B-4692-9B28-9351A6BFFD9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F95B91-4920-4540-86C6-42AF58095A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3629C8-A7EF-483C-9C46-AEF6FE8C0B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87</a:t>
            </a:fld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AB9721C-2945-41D3-BFFE-CF264EC7C6F9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939562E-C446-4053-A826-BC160403DCB7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EE50B8D-9798-4E42-ACE1-844010E2A8DC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DA7A2EC-4C01-46BE-9A49-2FC505D8091D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6ABE63C-F672-4CCE-99D4-F73E34E952A6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81556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C003C1-C505-41D7-A404-45ACD6C6F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Extension of the </a:t>
            </a:r>
            <a:r>
              <a:rPr lang="fr-FR" dirty="0" err="1"/>
              <a:t>methodology</a:t>
            </a:r>
            <a:r>
              <a:rPr lang="fr-FR" dirty="0"/>
              <a:t> to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products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7F699C-8063-45CF-A44E-EDA5E4F4EEB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F3E906-1289-4D8D-8476-6C4AFA8657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CE741C-DC5A-4719-A96C-93A522AAD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88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CEF1D0C-87A1-47DF-9A22-23D8067AF9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3940" y="1443092"/>
            <a:ext cx="7684121" cy="461973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DE2BBF-C753-4F57-87E9-C66B070668DD}"/>
              </a:ext>
            </a:extLst>
          </p:cNvPr>
          <p:cNvSpPr txBox="1"/>
          <p:nvPr/>
        </p:nvSpPr>
        <p:spPr>
          <a:xfrm>
            <a:off x="2253940" y="6071142"/>
            <a:ext cx="7684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Urban Atlas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9C9D5CA-A0F9-4130-BCAD-DE676AABD5D5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AA5A10B-549A-4934-9585-0B79AD5FBCD6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7EE6FF2-0AE1-4946-AD6E-360C89C8D43E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59BBAA7-7B30-4D3F-BEDD-EDFCDA06BACB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A9EF998-8548-4D55-99DB-32ECD949C55A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05736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3267B5-413E-4E9D-A4FC-472591854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Perspectives</a:t>
            </a: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79898AD4-2FAB-461F-A3B5-90FF0FD8F2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640381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F190F3-652B-4692-9B28-9351A6BFFD9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F95B91-4920-4540-86C6-42AF58095A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3629C8-A7EF-483C-9C46-AEF6FE8C0B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89</a:t>
            </a:fld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25CDE53-8F66-470B-B2AB-E8A9E84E0194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A082424-564B-450E-80EE-0392339DF48A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1F25A5B-7B96-4F63-BD26-D96B67995B53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87CBD12-B0D3-4691-BCF3-699DBA05F4DD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13BD9CB-F44C-45F8-B14F-7DDA5B7DA874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812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BD9751-0AB7-45E5-9E02-6D49E210A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8183"/>
            <a:ext cx="11227676" cy="4530471"/>
          </a:xfrm>
        </p:spPr>
        <p:txBody>
          <a:bodyPr>
            <a:normAutofit/>
          </a:bodyPr>
          <a:lstStyle/>
          <a:p>
            <a:r>
              <a:rPr lang="fr-FR" dirty="0" err="1"/>
              <a:t>Automatic</a:t>
            </a:r>
            <a:r>
              <a:rPr lang="fr-FR" dirty="0"/>
              <a:t> Land Cover </a:t>
            </a:r>
            <a:r>
              <a:rPr lang="fr-FR" dirty="0" err="1"/>
              <a:t>thanks</a:t>
            </a:r>
            <a:r>
              <a:rPr lang="fr-FR" dirty="0"/>
              <a:t> to </a:t>
            </a:r>
            <a:r>
              <a:rPr lang="fr-FR" dirty="0" err="1"/>
              <a:t>progress</a:t>
            </a:r>
            <a:r>
              <a:rPr lang="fr-FR" dirty="0"/>
              <a:t> in </a:t>
            </a:r>
            <a:r>
              <a:rPr lang="fr-FR" dirty="0" err="1"/>
              <a:t>deep</a:t>
            </a:r>
            <a:r>
              <a:rPr lang="fr-FR" dirty="0"/>
              <a:t> </a:t>
            </a:r>
            <a:r>
              <a:rPr lang="fr-FR" dirty="0" err="1"/>
              <a:t>learning</a:t>
            </a:r>
            <a:r>
              <a:rPr lang="fr-FR" dirty="0"/>
              <a:t> (Ma et al., </a:t>
            </a:r>
            <a:r>
              <a:rPr lang="fr-FR" dirty="0">
                <a:solidFill>
                  <a:srgbClr val="5757FF"/>
                </a:solidFill>
              </a:rPr>
              <a:t>2019</a:t>
            </a:r>
            <a:r>
              <a:rPr lang="fr-FR" dirty="0"/>
              <a:t>)</a:t>
            </a:r>
          </a:p>
          <a:p>
            <a:r>
              <a:rPr lang="fr-FR" dirty="0"/>
              <a:t>Land Use </a:t>
            </a:r>
            <a:r>
              <a:rPr lang="fr-FR" dirty="0" err="1"/>
              <a:t>cannot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determined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remote</a:t>
            </a:r>
            <a:r>
              <a:rPr lang="fr-FR" dirty="0"/>
              <a:t> </a:t>
            </a:r>
            <a:r>
              <a:rPr lang="fr-FR" dirty="0" err="1"/>
              <a:t>sensing</a:t>
            </a:r>
            <a:r>
              <a:rPr lang="fr-FR" dirty="0"/>
              <a:t> data </a:t>
            </a:r>
            <a:r>
              <a:rPr lang="fr-FR" dirty="0" err="1"/>
              <a:t>only</a:t>
            </a:r>
            <a:r>
              <a:rPr lang="fr-FR" dirty="0"/>
              <a:t> (</a:t>
            </a:r>
            <a:r>
              <a:rPr lang="fr-FR" dirty="0" err="1"/>
              <a:t>Comber</a:t>
            </a:r>
            <a:r>
              <a:rPr lang="fr-FR" dirty="0"/>
              <a:t> et al., </a:t>
            </a:r>
            <a:r>
              <a:rPr lang="fr-FR" dirty="0">
                <a:solidFill>
                  <a:srgbClr val="5757FF"/>
                </a:solidFill>
              </a:rPr>
              <a:t>2005</a:t>
            </a:r>
            <a:r>
              <a:rPr lang="fr-FR" dirty="0"/>
              <a:t>)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b="1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17A117-ED00-4879-8ED8-302A6F680C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7055"/>
            <a:ext cx="2743200" cy="290945"/>
          </a:xfrm>
        </p:spPr>
        <p:txBody>
          <a:bodyPr/>
          <a:lstStyle/>
          <a:p>
            <a:r>
              <a:rPr lang="fr-FR"/>
              <a:t>16/01/2026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0C6B79-B064-43E5-9276-2017ECD97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61309" y="6558743"/>
            <a:ext cx="8054109" cy="299257"/>
          </a:xfrm>
        </p:spPr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8A8264-1F98-4657-9E87-8519B91E36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8743"/>
            <a:ext cx="2743200" cy="299257"/>
          </a:xfrm>
        </p:spPr>
        <p:txBody>
          <a:bodyPr/>
          <a:lstStyle/>
          <a:p>
            <a:fld id="{66E9EA01-CEB4-4B8A-8E85-27B45B45EEF7}" type="slidenum">
              <a:rPr lang="fr-FR" smtClean="0"/>
              <a:t>9</a:t>
            </a:fld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9FBE044-0044-4C45-A564-6961D6598C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4178" y="2501885"/>
            <a:ext cx="5436422" cy="363769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C1B9EAA-56C3-4174-BC89-AEDE9FD00E66}"/>
              </a:ext>
            </a:extLst>
          </p:cNvPr>
          <p:cNvSpPr txBox="1"/>
          <p:nvPr/>
        </p:nvSpPr>
        <p:spPr>
          <a:xfrm>
            <a:off x="531007" y="2923570"/>
            <a:ext cx="2301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Land Cover:</a:t>
            </a:r>
          </a:p>
          <a:p>
            <a:pPr algn="ctr"/>
            <a:r>
              <a:rPr lang="fr-FR" sz="2400" dirty="0" err="1"/>
              <a:t>Built</a:t>
            </a:r>
            <a:r>
              <a:rPr lang="fr-FR" sz="2400" dirty="0"/>
              <a:t>-up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6945EAF-DD9B-4136-BE23-1A0FE585E28F}"/>
              </a:ext>
            </a:extLst>
          </p:cNvPr>
          <p:cNvSpPr txBox="1"/>
          <p:nvPr/>
        </p:nvSpPr>
        <p:spPr>
          <a:xfrm>
            <a:off x="8645064" y="2923570"/>
            <a:ext cx="2708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Land Cover:</a:t>
            </a:r>
          </a:p>
          <a:p>
            <a:pPr algn="ctr"/>
            <a:r>
              <a:rPr lang="fr-FR" sz="2400" dirty="0" err="1"/>
              <a:t>Built</a:t>
            </a:r>
            <a:r>
              <a:rPr lang="fr-FR" sz="2400" dirty="0"/>
              <a:t>-up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2995E0D-D33E-4286-99B9-345460398D76}"/>
              </a:ext>
            </a:extLst>
          </p:cNvPr>
          <p:cNvCxnSpPr/>
          <p:nvPr/>
        </p:nvCxnSpPr>
        <p:spPr>
          <a:xfrm flipV="1">
            <a:off x="2423604" y="3253666"/>
            <a:ext cx="1225118" cy="3639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76C00DB8-5CAB-4EBD-BB50-2013B4BF12AF}"/>
              </a:ext>
            </a:extLst>
          </p:cNvPr>
          <p:cNvCxnSpPr>
            <a:cxnSpLocks/>
          </p:cNvCxnSpPr>
          <p:nvPr/>
        </p:nvCxnSpPr>
        <p:spPr>
          <a:xfrm>
            <a:off x="2423604" y="3981634"/>
            <a:ext cx="3524435" cy="35510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49143646-7485-4D4E-8C7F-42778C36A2B1}"/>
              </a:ext>
            </a:extLst>
          </p:cNvPr>
          <p:cNvCxnSpPr>
            <a:cxnSpLocks/>
          </p:cNvCxnSpPr>
          <p:nvPr/>
        </p:nvCxnSpPr>
        <p:spPr>
          <a:xfrm flipH="1">
            <a:off x="7725052" y="3526408"/>
            <a:ext cx="1374560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84BDA66F-CEDF-4F6D-A287-C558ADE82E71}"/>
              </a:ext>
            </a:extLst>
          </p:cNvPr>
          <p:cNvCxnSpPr>
            <a:cxnSpLocks/>
          </p:cNvCxnSpPr>
          <p:nvPr/>
        </p:nvCxnSpPr>
        <p:spPr>
          <a:xfrm flipH="1">
            <a:off x="5118099" y="3981634"/>
            <a:ext cx="3969499" cy="134052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D8EAD79D-4820-4FC0-8AB6-894436F63DFC}"/>
              </a:ext>
            </a:extLst>
          </p:cNvPr>
          <p:cNvSpPr txBox="1"/>
          <p:nvPr/>
        </p:nvSpPr>
        <p:spPr>
          <a:xfrm>
            <a:off x="8645064" y="3661723"/>
            <a:ext cx="2708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Land Use:</a:t>
            </a:r>
          </a:p>
          <a:p>
            <a:pPr algn="ctr"/>
            <a:r>
              <a:rPr lang="fr-FR" sz="2400" dirty="0" err="1"/>
              <a:t>Tertiary</a:t>
            </a:r>
            <a:r>
              <a:rPr lang="fr-FR" sz="2400" dirty="0"/>
              <a:t> production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7E947E5-C4FC-4B68-872D-4DEBF9A7ECF4}"/>
              </a:ext>
            </a:extLst>
          </p:cNvPr>
          <p:cNvSpPr txBox="1"/>
          <p:nvPr/>
        </p:nvSpPr>
        <p:spPr>
          <a:xfrm>
            <a:off x="327427" y="3617244"/>
            <a:ext cx="2708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Land Use:</a:t>
            </a:r>
          </a:p>
          <a:p>
            <a:pPr algn="ctr"/>
            <a:r>
              <a:rPr lang="fr-FR" sz="2400" dirty="0" err="1"/>
              <a:t>Residential</a:t>
            </a:r>
            <a:endParaRPr lang="fr-FR" sz="2400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27DC232-EEE8-4749-A94D-045A0806A697}"/>
              </a:ext>
            </a:extLst>
          </p:cNvPr>
          <p:cNvSpPr txBox="1"/>
          <p:nvPr/>
        </p:nvSpPr>
        <p:spPr>
          <a:xfrm>
            <a:off x="6970279" y="6132784"/>
            <a:ext cx="16403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BD ORTHO </a:t>
            </a:r>
            <a:r>
              <a:rPr lang="fr-FR" sz="1200" dirty="0">
                <a:effectLst/>
              </a:rPr>
              <a:t>© IGN 2020</a:t>
            </a:r>
            <a:endParaRPr lang="fr-FR" sz="1200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E63C0F5-ADDB-4D40-90E5-82D5E60AB39C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0EFA2CE-31AD-4206-8ADC-ECE10A3DC2B4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60E9F5C-85B5-485B-AE65-4A2929E7BCF8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5BAA2C9F-84BE-4E27-9113-D7D05679348A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84957BB-FE6C-441D-89A2-908B6F960D7E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7" name="Titre 1">
            <a:extLst>
              <a:ext uri="{FF2B5EF4-FFF2-40B4-BE49-F238E27FC236}">
                <a16:creationId xmlns:a16="http://schemas.microsoft.com/office/drawing/2014/main" id="{F0CC3DB2-BA98-44EA-8BE3-AC4C33C61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211" y="390904"/>
            <a:ext cx="10515600" cy="628592"/>
          </a:xfrm>
        </p:spPr>
        <p:txBody>
          <a:bodyPr/>
          <a:lstStyle/>
          <a:p>
            <a:r>
              <a:rPr lang="fr-FR" dirty="0"/>
              <a:t>Challenge of LU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32078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9" grpId="0"/>
      <p:bldP spid="30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D843D0-E2E1-4CA5-9E5F-15C8EEC16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Classification of mixed LU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329FA6-FACE-4C97-AB5C-E97AA2423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Different</a:t>
            </a:r>
            <a:r>
              <a:rPr lang="fr-FR" dirty="0"/>
              <a:t> types of LU mix</a:t>
            </a:r>
          </a:p>
          <a:p>
            <a:endParaRPr lang="fr-FR" dirty="0"/>
          </a:p>
          <a:p>
            <a:r>
              <a:rPr lang="fr-FR" dirty="0"/>
              <a:t>Limit to the </a:t>
            </a:r>
            <a:r>
              <a:rPr lang="fr-FR" dirty="0" err="1"/>
              <a:t>hypothesis</a:t>
            </a:r>
            <a:r>
              <a:rPr lang="fr-FR" dirty="0"/>
              <a:t> of a </a:t>
            </a:r>
            <a:r>
              <a:rPr lang="fr-FR" dirty="0" err="1"/>
              <a:t>majority</a:t>
            </a:r>
            <a:r>
              <a:rPr lang="fr-FR" dirty="0"/>
              <a:t> LU</a:t>
            </a:r>
          </a:p>
          <a:p>
            <a:endParaRPr lang="fr-FR" dirty="0"/>
          </a:p>
          <a:p>
            <a:r>
              <a:rPr lang="fr-FR" dirty="0"/>
              <a:t>No </a:t>
            </a:r>
            <a:r>
              <a:rPr lang="fr-FR" dirty="0" err="1"/>
              <a:t>existing</a:t>
            </a:r>
            <a:r>
              <a:rPr lang="fr-FR" dirty="0"/>
              <a:t> mixed LU </a:t>
            </a:r>
            <a:r>
              <a:rPr lang="fr-FR" dirty="0" err="1"/>
              <a:t>dataset</a:t>
            </a:r>
            <a:r>
              <a:rPr lang="fr-FR" dirty="0"/>
              <a:t> in France</a:t>
            </a:r>
          </a:p>
          <a:p>
            <a:endParaRPr lang="fr-FR" dirty="0"/>
          </a:p>
          <a:p>
            <a:r>
              <a:rPr lang="fr-FR" dirty="0" err="1"/>
              <a:t>Creation</a:t>
            </a:r>
            <a:r>
              <a:rPr lang="fr-FR" dirty="0"/>
              <a:t> of </a:t>
            </a:r>
            <a:r>
              <a:rPr lang="fr-FR" dirty="0" err="1"/>
              <a:t>synthetic</a:t>
            </a:r>
            <a:r>
              <a:rPr lang="fr-FR" dirty="0"/>
              <a:t> </a:t>
            </a:r>
            <a:r>
              <a:rPr lang="fr-FR" dirty="0" err="1"/>
              <a:t>datasets</a:t>
            </a:r>
            <a:r>
              <a:rPr lang="fr-FR" dirty="0"/>
              <a:t>?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4E9225-720D-44B2-8447-4AEA9186F7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C0B729-AE3F-4221-8DD4-8722E9C8DA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BB631B-6124-4352-BB63-5EA5E5D0B4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90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3864BE4-416D-4936-8BBD-945AAA90C9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2495" y="1373087"/>
            <a:ext cx="2656573" cy="221826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4D631D8-389D-419B-BE8E-80250665B7EA}"/>
              </a:ext>
            </a:extLst>
          </p:cNvPr>
          <p:cNvSpPr txBox="1"/>
          <p:nvPr/>
        </p:nvSpPr>
        <p:spPr>
          <a:xfrm>
            <a:off x="9332495" y="3530562"/>
            <a:ext cx="2623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Vertical mix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7FD4A1E-26BE-429A-82DC-F60A315DC959}"/>
              </a:ext>
            </a:extLst>
          </p:cNvPr>
          <p:cNvSpPr txBox="1"/>
          <p:nvPr/>
        </p:nvSpPr>
        <p:spPr>
          <a:xfrm rot="16200000">
            <a:off x="8432152" y="2652392"/>
            <a:ext cx="1431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©</a:t>
            </a:r>
            <a:r>
              <a:rPr lang="fr-FR" dirty="0" err="1"/>
              <a:t>panoramax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965FBC3-C8DC-49EE-BCFB-3159226AA6F4}"/>
              </a:ext>
            </a:extLst>
          </p:cNvPr>
          <p:cNvSpPr txBox="1"/>
          <p:nvPr/>
        </p:nvSpPr>
        <p:spPr>
          <a:xfrm>
            <a:off x="6626898" y="3530562"/>
            <a:ext cx="2623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Horizontal mix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B5FD281-2A8B-44AB-8DC1-4AAF13BB14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18508" y="1215009"/>
            <a:ext cx="2040467" cy="2218267"/>
          </a:xfrm>
          <a:custGeom>
            <a:avLst/>
            <a:gdLst>
              <a:gd name="connsiteX0" fmla="*/ 1714500 w 2040467"/>
              <a:gd name="connsiteY0" fmla="*/ 0 h 2218267"/>
              <a:gd name="connsiteX1" fmla="*/ 1693333 w 2040467"/>
              <a:gd name="connsiteY1" fmla="*/ 122767 h 2218267"/>
              <a:gd name="connsiteX2" fmla="*/ 1722967 w 2040467"/>
              <a:gd name="connsiteY2" fmla="*/ 296334 h 2218267"/>
              <a:gd name="connsiteX3" fmla="*/ 1862667 w 2040467"/>
              <a:gd name="connsiteY3" fmla="*/ 677334 h 2218267"/>
              <a:gd name="connsiteX4" fmla="*/ 1930400 w 2040467"/>
              <a:gd name="connsiteY4" fmla="*/ 1164167 h 2218267"/>
              <a:gd name="connsiteX5" fmla="*/ 2040467 w 2040467"/>
              <a:gd name="connsiteY5" fmla="*/ 1913467 h 2218267"/>
              <a:gd name="connsiteX6" fmla="*/ 1591733 w 2040467"/>
              <a:gd name="connsiteY6" fmla="*/ 2142067 h 2218267"/>
              <a:gd name="connsiteX7" fmla="*/ 1354667 w 2040467"/>
              <a:gd name="connsiteY7" fmla="*/ 2218267 h 2218267"/>
              <a:gd name="connsiteX8" fmla="*/ 1062567 w 2040467"/>
              <a:gd name="connsiteY8" fmla="*/ 2218267 h 2218267"/>
              <a:gd name="connsiteX9" fmla="*/ 728133 w 2040467"/>
              <a:gd name="connsiteY9" fmla="*/ 2180167 h 2218267"/>
              <a:gd name="connsiteX10" fmla="*/ 444500 w 2040467"/>
              <a:gd name="connsiteY10" fmla="*/ 2053167 h 2218267"/>
              <a:gd name="connsiteX11" fmla="*/ 520700 w 2040467"/>
              <a:gd name="connsiteY11" fmla="*/ 1866900 h 2218267"/>
              <a:gd name="connsiteX12" fmla="*/ 546100 w 2040467"/>
              <a:gd name="connsiteY12" fmla="*/ 1689100 h 2218267"/>
              <a:gd name="connsiteX13" fmla="*/ 427567 w 2040467"/>
              <a:gd name="connsiteY13" fmla="*/ 1375834 h 2218267"/>
              <a:gd name="connsiteX14" fmla="*/ 169333 w 2040467"/>
              <a:gd name="connsiteY14" fmla="*/ 846667 h 2218267"/>
              <a:gd name="connsiteX15" fmla="*/ 0 w 2040467"/>
              <a:gd name="connsiteY15" fmla="*/ 406400 h 221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40467" h="2218267">
                <a:moveTo>
                  <a:pt x="1714500" y="0"/>
                </a:moveTo>
                <a:lnTo>
                  <a:pt x="1693333" y="122767"/>
                </a:lnTo>
                <a:lnTo>
                  <a:pt x="1722967" y="296334"/>
                </a:lnTo>
                <a:lnTo>
                  <a:pt x="1862667" y="677334"/>
                </a:lnTo>
                <a:lnTo>
                  <a:pt x="1930400" y="1164167"/>
                </a:lnTo>
                <a:lnTo>
                  <a:pt x="2040467" y="1913467"/>
                </a:lnTo>
                <a:lnTo>
                  <a:pt x="1591733" y="2142067"/>
                </a:lnTo>
                <a:lnTo>
                  <a:pt x="1354667" y="2218267"/>
                </a:lnTo>
                <a:lnTo>
                  <a:pt x="1062567" y="2218267"/>
                </a:lnTo>
                <a:lnTo>
                  <a:pt x="728133" y="2180167"/>
                </a:lnTo>
                <a:lnTo>
                  <a:pt x="444500" y="2053167"/>
                </a:lnTo>
                <a:lnTo>
                  <a:pt x="520700" y="1866900"/>
                </a:lnTo>
                <a:lnTo>
                  <a:pt x="546100" y="1689100"/>
                </a:lnTo>
                <a:lnTo>
                  <a:pt x="427567" y="1375834"/>
                </a:lnTo>
                <a:lnTo>
                  <a:pt x="169333" y="846667"/>
                </a:lnTo>
                <a:lnTo>
                  <a:pt x="0" y="406400"/>
                </a:lnTo>
                <a:close/>
              </a:path>
            </a:pathLst>
          </a:cu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704B47F-9450-4164-AD53-DA36A394AD53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1217CB4-CAAC-4443-B27D-2EF04F035120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9091B84-F272-46AD-878E-58675B8921D4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1D3800E-0DAF-411D-8E9F-2DD01C8A900C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7EBD1B4-1B6D-4BDA-8B74-39BA95BDA5C4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645577D-7B4A-45E8-B233-2BC0D8D1E242}"/>
              </a:ext>
            </a:extLst>
          </p:cNvPr>
          <p:cNvSpPr txBox="1"/>
          <p:nvPr/>
        </p:nvSpPr>
        <p:spPr>
          <a:xfrm>
            <a:off x="9332495" y="6066986"/>
            <a:ext cx="2623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On the </a:t>
            </a:r>
            <a:r>
              <a:rPr lang="fr-FR" sz="2000" b="1" dirty="0" err="1"/>
              <a:t>same</a:t>
            </a:r>
            <a:r>
              <a:rPr lang="fr-FR" sz="2000" b="1" dirty="0"/>
              <a:t> place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3777BD6E-50F0-4C75-9FDF-2710522EDE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9063" y="3960500"/>
            <a:ext cx="2190550" cy="217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0028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F40888-D0D4-4CE0-880F-DAE3341D68A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16/01/2026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7923F4-E6B6-46D3-B841-AB0C5A1016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 CUBAUD - Classification and update of Land Use data: a multi-source and multi-modal machine learning approach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55809C-EDCD-438A-A524-B62B64549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E9EA01-CEB4-4B8A-8E85-27B45B45EEF7}" type="slidenum">
              <a:rPr lang="fr-FR" smtClean="0"/>
              <a:pPr/>
              <a:t>91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73E4398-3AEE-4802-A63C-87E9F7F48A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390525"/>
            <a:ext cx="10515600" cy="628650"/>
          </a:xfrm>
        </p:spPr>
        <p:txBody>
          <a:bodyPr>
            <a:normAutofit fontScale="90000"/>
          </a:bodyPr>
          <a:lstStyle/>
          <a:p>
            <a:r>
              <a:rPr lang="fr-FR" dirty="0"/>
              <a:t>Publications</a:t>
            </a:r>
          </a:p>
        </p:txBody>
      </p:sp>
      <p:sp>
        <p:nvSpPr>
          <p:cNvPr id="8" name="Titre 6">
            <a:extLst>
              <a:ext uri="{FF2B5EF4-FFF2-40B4-BE49-F238E27FC236}">
                <a16:creationId xmlns:a16="http://schemas.microsoft.com/office/drawing/2014/main" id="{2A5C0553-637B-4342-886E-59F932F23EDB}"/>
              </a:ext>
            </a:extLst>
          </p:cNvPr>
          <p:cNvSpPr txBox="1">
            <a:spLocks/>
          </p:cNvSpPr>
          <p:nvPr/>
        </p:nvSpPr>
        <p:spPr>
          <a:xfrm>
            <a:off x="930563" y="1836462"/>
            <a:ext cx="10515600" cy="28527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dirty="0" err="1">
                <a:solidFill>
                  <a:srgbClr val="526906"/>
                </a:solidFill>
              </a:rPr>
              <a:t>Thank</a:t>
            </a:r>
            <a:r>
              <a:rPr lang="fr-FR" sz="5400" dirty="0">
                <a:solidFill>
                  <a:srgbClr val="526906"/>
                </a:solidFill>
              </a:rPr>
              <a:t> </a:t>
            </a:r>
            <a:r>
              <a:rPr lang="fr-FR" sz="5400" dirty="0" err="1">
                <a:solidFill>
                  <a:srgbClr val="526906"/>
                </a:solidFill>
              </a:rPr>
              <a:t>you</a:t>
            </a:r>
            <a:r>
              <a:rPr lang="fr-FR" sz="5400" dirty="0">
                <a:solidFill>
                  <a:srgbClr val="526906"/>
                </a:solidFill>
              </a:rPr>
              <a:t> for </a:t>
            </a:r>
            <a:r>
              <a:rPr lang="fr-FR" sz="5400" dirty="0" err="1">
                <a:solidFill>
                  <a:srgbClr val="526906"/>
                </a:solidFill>
              </a:rPr>
              <a:t>your</a:t>
            </a:r>
            <a:r>
              <a:rPr lang="fr-FR" sz="5400" dirty="0">
                <a:solidFill>
                  <a:srgbClr val="526906"/>
                </a:solidFill>
              </a:rPr>
              <a:t> attention!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32CBA79-36DF-432D-A42C-1D52099F2EDA}"/>
              </a:ext>
            </a:extLst>
          </p:cNvPr>
          <p:cNvSpPr txBox="1"/>
          <p:nvPr/>
        </p:nvSpPr>
        <p:spPr>
          <a:xfrm>
            <a:off x="43542" y="-35603"/>
            <a:ext cx="138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BFBFBF"/>
                </a:solidFill>
              </a:rPr>
              <a:t>Introduction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769C381-E2DB-4742-AB18-7AE19DC9A122}"/>
              </a:ext>
            </a:extLst>
          </p:cNvPr>
          <p:cNvSpPr txBox="1"/>
          <p:nvPr/>
        </p:nvSpPr>
        <p:spPr>
          <a:xfrm>
            <a:off x="2170697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State of the art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2B271B6-F243-46FA-9FED-2C60A2FD4BB2}"/>
              </a:ext>
            </a:extLst>
          </p:cNvPr>
          <p:cNvSpPr txBox="1"/>
          <p:nvPr/>
        </p:nvSpPr>
        <p:spPr>
          <a:xfrm>
            <a:off x="4600825" y="-35603"/>
            <a:ext cx="168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classification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8629290-A2DD-4028-BCAD-66471E20FFD9}"/>
              </a:ext>
            </a:extLst>
          </p:cNvPr>
          <p:cNvSpPr txBox="1"/>
          <p:nvPr/>
        </p:nvSpPr>
        <p:spPr>
          <a:xfrm>
            <a:off x="9963150" y="-35603"/>
            <a:ext cx="123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FC62885-6890-471B-80A5-75CB69B4884E}"/>
              </a:ext>
            </a:extLst>
          </p:cNvPr>
          <p:cNvSpPr txBox="1"/>
          <p:nvPr/>
        </p:nvSpPr>
        <p:spPr>
          <a:xfrm>
            <a:off x="7030953" y="-35603"/>
            <a:ext cx="2190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LU change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detection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20728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25872</TotalTime>
  <Words>7161</Words>
  <Application>Microsoft Office PowerPoint</Application>
  <PresentationFormat>Grand écran</PresentationFormat>
  <Paragraphs>1488</Paragraphs>
  <Slides>91</Slides>
  <Notes>50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91</vt:i4>
      </vt:variant>
    </vt:vector>
  </HeadingPairs>
  <TitlesOfParts>
    <vt:vector size="99" baseType="lpstr">
      <vt:lpstr>Aptos</vt:lpstr>
      <vt:lpstr>Arial</vt:lpstr>
      <vt:lpstr>Calibri</vt:lpstr>
      <vt:lpstr>Calibri Light</vt:lpstr>
      <vt:lpstr>Cambria Math</vt:lpstr>
      <vt:lpstr>LMRoman12-Regular</vt:lpstr>
      <vt:lpstr>Wingdings</vt:lpstr>
      <vt:lpstr>Thème Office</vt:lpstr>
      <vt:lpstr>Classification and update of Land Use data: a multi-source and multi-modal machine learning approach</vt:lpstr>
      <vt:lpstr>Introduction</vt:lpstr>
      <vt:lpstr>Context</vt:lpstr>
      <vt:lpstr>Context</vt:lpstr>
      <vt:lpstr>Role of LU and LC data</vt:lpstr>
      <vt:lpstr>Role of LU and LC data: example of land take</vt:lpstr>
      <vt:lpstr>Examples of LULC products</vt:lpstr>
      <vt:lpstr>Life cycle of LULC data</vt:lpstr>
      <vt:lpstr>Challenge of LU classification</vt:lpstr>
      <vt:lpstr>Objectives</vt:lpstr>
      <vt:lpstr>Outline</vt:lpstr>
      <vt:lpstr>State of the art</vt:lpstr>
      <vt:lpstr>Confusion between Land Use and Land Cover</vt:lpstr>
      <vt:lpstr>State of the art – LU classification</vt:lpstr>
      <vt:lpstr>State of the art – LU classification</vt:lpstr>
      <vt:lpstr>State of the art – LU classification</vt:lpstr>
      <vt:lpstr>State of the art – LU classification</vt:lpstr>
      <vt:lpstr>Research questions</vt:lpstr>
      <vt:lpstr>Positionning</vt:lpstr>
      <vt:lpstr>LU classification</vt:lpstr>
      <vt:lpstr>General LU classification workflow</vt:lpstr>
      <vt:lpstr>Selection of ground truth LU maps</vt:lpstr>
      <vt:lpstr>Selection of ground truth LU maps</vt:lpstr>
      <vt:lpstr>Selection of mapping units</vt:lpstr>
      <vt:lpstr>Selection of geographic data sources for LU classification</vt:lpstr>
      <vt:lpstr>Selection of geographic data sources - CLC</vt:lpstr>
      <vt:lpstr>Selection of geographic data sources - OSO</vt:lpstr>
      <vt:lpstr>Selection of geographic data sources - BD TOPO</vt:lpstr>
      <vt:lpstr>Selection of geographic data sources - RPG</vt:lpstr>
      <vt:lpstr>Selection of geographic data sources - OSM</vt:lpstr>
      <vt:lpstr>Selection of geographic data sources - Land Files</vt:lpstr>
      <vt:lpstr>Selection of geographic data sources - BD ORTHO</vt:lpstr>
      <vt:lpstr>Selection of geographic data sources - INSEE</vt:lpstr>
      <vt:lpstr>Selection of geographic data sources - Geometry</vt:lpstr>
      <vt:lpstr>Extraction of attributes</vt:lpstr>
      <vt:lpstr>Extraction of attributes</vt:lpstr>
      <vt:lpstr>Extraction of attributes – neighboring attributes</vt:lpstr>
      <vt:lpstr>Extracted attributes</vt:lpstr>
      <vt:lpstr>LU classification</vt:lpstr>
      <vt:lpstr>Explainability</vt:lpstr>
      <vt:lpstr>Explainability</vt:lpstr>
      <vt:lpstr>Explainability</vt:lpstr>
      <vt:lpstr>LU classification</vt:lpstr>
      <vt:lpstr>LU classification results</vt:lpstr>
      <vt:lpstr>Example of a misclassification</vt:lpstr>
      <vt:lpstr>Example of a misclassification</vt:lpstr>
      <vt:lpstr>Example of a misclassification</vt:lpstr>
      <vt:lpstr>Example of a misclassification</vt:lpstr>
      <vt:lpstr>Example of a misclassification</vt:lpstr>
      <vt:lpstr>Example of a misclassification</vt:lpstr>
      <vt:lpstr>Example of a misclassification</vt:lpstr>
      <vt:lpstr>Link between attributes and classes</vt:lpstr>
      <vt:lpstr>Link between attributes and classes</vt:lpstr>
      <vt:lpstr>Link between attributes and classes</vt:lpstr>
      <vt:lpstr>LU classification results</vt:lpstr>
      <vt:lpstr>Transferability from Gers to Rhône</vt:lpstr>
      <vt:lpstr>LU classification results</vt:lpstr>
      <vt:lpstr>LU change detection</vt:lpstr>
      <vt:lpstr>State of the art – Change detection</vt:lpstr>
      <vt:lpstr>General LU change detection workflow</vt:lpstr>
      <vt:lpstr>Construction of a LU change ground truth</vt:lpstr>
      <vt:lpstr>Construction of a LU change ground truth</vt:lpstr>
      <vt:lpstr>Construction of a LU change ground truth</vt:lpstr>
      <vt:lpstr>Construction of a LU change ground truth</vt:lpstr>
      <vt:lpstr>Construction of a LU change ground truth</vt:lpstr>
      <vt:lpstr>Construction of a LU change ground truth</vt:lpstr>
      <vt:lpstr>Construction of a LU change ground truth</vt:lpstr>
      <vt:lpstr>LU change ground truth of Essonne between 2018 and 2021</vt:lpstr>
      <vt:lpstr>Example of LU change dilution</vt:lpstr>
      <vt:lpstr>How LU classes evolved between 2018 and 2021?</vt:lpstr>
      <vt:lpstr>LU change detection</vt:lpstr>
      <vt:lpstr>LU change detection</vt:lpstr>
      <vt:lpstr>LU change detection</vt:lpstr>
      <vt:lpstr>LU change detection results</vt:lpstr>
      <vt:lpstr>LU change detection results</vt:lpstr>
      <vt:lpstr>LU change detection results</vt:lpstr>
      <vt:lpstr>LU change detection examples</vt:lpstr>
      <vt:lpstr>LU change detection examples</vt:lpstr>
      <vt:lpstr>Conclusion</vt:lpstr>
      <vt:lpstr>Contributions</vt:lpstr>
      <vt:lpstr>Publications</vt:lpstr>
      <vt:lpstr>Perspectives</vt:lpstr>
      <vt:lpstr>Perspectives</vt:lpstr>
      <vt:lpstr>Improve LU change detection ground truths</vt:lpstr>
      <vt:lpstr>Perspectives</vt:lpstr>
      <vt:lpstr>Better integration of remote sensing information</vt:lpstr>
      <vt:lpstr>Perspectives</vt:lpstr>
      <vt:lpstr>Extension of the methodology to other products</vt:lpstr>
      <vt:lpstr>Perspectives</vt:lpstr>
      <vt:lpstr>Classification of mixed LU</vt:lpstr>
      <vt:lpstr>Publications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Cubaud Martin</dc:creator>
  <cp:lastModifiedBy>Martin Cubaud</cp:lastModifiedBy>
  <cp:revision>607</cp:revision>
  <dcterms:created xsi:type="dcterms:W3CDTF">2025-01-06T15:08:22Z</dcterms:created>
  <dcterms:modified xsi:type="dcterms:W3CDTF">2026-02-13T16:29:42Z</dcterms:modified>
</cp:coreProperties>
</file>